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8334" r:id="rId1"/>
  </p:sldMasterIdLst>
  <p:notesMasterIdLst>
    <p:notesMasterId r:id="rId33"/>
  </p:notesMasterIdLst>
  <p:handoutMasterIdLst>
    <p:handoutMasterId r:id="rId34"/>
  </p:handoutMasterIdLst>
  <p:sldIdLst>
    <p:sldId id="626" r:id="rId2"/>
    <p:sldId id="496" r:id="rId3"/>
    <p:sldId id="728" r:id="rId4"/>
    <p:sldId id="729" r:id="rId5"/>
    <p:sldId id="522" r:id="rId6"/>
    <p:sldId id="601" r:id="rId7"/>
    <p:sldId id="720" r:id="rId8"/>
    <p:sldId id="694" r:id="rId9"/>
    <p:sldId id="731" r:id="rId10"/>
    <p:sldId id="747" r:id="rId11"/>
    <p:sldId id="730" r:id="rId12"/>
    <p:sldId id="721" r:id="rId13"/>
    <p:sldId id="695" r:id="rId14"/>
    <p:sldId id="708" r:id="rId15"/>
    <p:sldId id="748" r:id="rId16"/>
    <p:sldId id="750" r:id="rId17"/>
    <p:sldId id="733" r:id="rId18"/>
    <p:sldId id="734" r:id="rId19"/>
    <p:sldId id="735" r:id="rId20"/>
    <p:sldId id="736" r:id="rId21"/>
    <p:sldId id="737" r:id="rId22"/>
    <p:sldId id="738" r:id="rId23"/>
    <p:sldId id="739" r:id="rId24"/>
    <p:sldId id="740" r:id="rId25"/>
    <p:sldId id="742" r:id="rId26"/>
    <p:sldId id="741" r:id="rId27"/>
    <p:sldId id="743" r:id="rId28"/>
    <p:sldId id="744" r:id="rId29"/>
    <p:sldId id="746" r:id="rId30"/>
    <p:sldId id="745" r:id="rId31"/>
    <p:sldId id="303" r:id="rId32"/>
  </p:sldIdLst>
  <p:sldSz cx="12192000" cy="6858000"/>
  <p:notesSz cx="6810375" cy="99425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5" userDrawn="1">
          <p15:clr>
            <a:srgbClr val="A4A3A4"/>
          </p15:clr>
        </p15:guide>
        <p15:guide id="2" pos="2165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B4B6A7C-7C6D-8C35-E459-B3E5D7B99608}" name="Myriam Bovet" initials="MB" userId="S::mbovet@iconemediationsante.fr::b46651d3-b8e8-410a-9612-b24ff65bebe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cueil Icone Mediation  Sante" initials="AIMS" lastIdx="21" clrIdx="0"/>
  <p:cmAuthor id="2" name="Microc Icones" initials="MI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B6F4"/>
    <a:srgbClr val="FFABAB"/>
    <a:srgbClr val="E9EBF5"/>
    <a:srgbClr val="FA86EC"/>
    <a:srgbClr val="CDACE6"/>
    <a:srgbClr val="F9D3B9"/>
    <a:srgbClr val="DAAACC"/>
    <a:srgbClr val="12F6DB"/>
    <a:srgbClr val="00CC99"/>
    <a:srgbClr val="9FF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00" autoAdjust="0"/>
    <p:restoredTop sz="95407" autoAdjust="0"/>
  </p:normalViewPr>
  <p:slideViewPr>
    <p:cSldViewPr>
      <p:cViewPr>
        <p:scale>
          <a:sx n="90" d="100"/>
          <a:sy n="90" d="100"/>
        </p:scale>
        <p:origin x="461" y="-96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1074" y="78"/>
      </p:cViewPr>
      <p:guideLst>
        <p:guide orient="horz" pos="2885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esktop\ARS%20BFC%2011%20diag\11%20CLS\PETR%20Nivernais%20Morvan\restitution%20diag%2024%20nov\graphique%20pour%20ppt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esktop\ARS%20BFC%2011%20diag\11%20CLS\PETR%20Nivernais%20Morvan\restitution%20diag%2024%20nov\graphique%20pour%20ppt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esktop\ARS%20BFC%2011%20diag\11%20CLS\PETR%20Nivernais%20Morvan\restitution%20diag%2024%20nov\graphique%20pour%20ppt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000"/>
              <a:t>Nb annuel de décès évitable (</a:t>
            </a:r>
            <a:r>
              <a:rPr lang="en-US" sz="700"/>
              <a:t>2013/2017)</a:t>
            </a:r>
            <a:endParaRPr lang="en-US" sz="1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Feuil1!$A$16:$A$23</c:f>
              <c:strCache>
                <c:ptCount val="8"/>
                <c:pt idx="0">
                  <c:v> CC Haut Nivernais-Val d’Yonne </c:v>
                </c:pt>
                <c:pt idx="1">
                  <c:v> CC Tannay-Brinon-Corbigny </c:v>
                </c:pt>
                <c:pt idx="2">
                  <c:v> CC Bazois Loire Morvan </c:v>
                </c:pt>
                <c:pt idx="3">
                  <c:v> CC Morvan Sommets et Grands Lacs </c:v>
                </c:pt>
                <c:pt idx="4">
                  <c:v> CC Amognes Cœur du Nivernais </c:v>
                </c:pt>
                <c:pt idx="5">
                  <c:v> Nièvre </c:v>
                </c:pt>
                <c:pt idx="6">
                  <c:v> Bourgogne-Franche-Comte </c:v>
                </c:pt>
                <c:pt idx="7">
                  <c:v> France metropolitaine </c:v>
                </c:pt>
              </c:strCache>
            </c:strRef>
          </c:cat>
          <c:val>
            <c:numRef>
              <c:f>Feuil1!$C$16:$C$23</c:f>
              <c:numCache>
                <c:formatCode>0.0%</c:formatCode>
                <c:ptCount val="8"/>
                <c:pt idx="0">
                  <c:v>0.21024734982332155</c:v>
                </c:pt>
                <c:pt idx="1">
                  <c:v>0.17018779342723003</c:v>
                </c:pt>
                <c:pt idx="2">
                  <c:v>0.15330021291696239</c:v>
                </c:pt>
                <c:pt idx="3">
                  <c:v>0.1796801505174036</c:v>
                </c:pt>
                <c:pt idx="4">
                  <c:v>0.19597989949748743</c:v>
                </c:pt>
                <c:pt idx="5">
                  <c:v>0.18873352512209809</c:v>
                </c:pt>
                <c:pt idx="6">
                  <c:v>0.18334068478800242</c:v>
                </c:pt>
                <c:pt idx="7">
                  <c:v>0.19101562938357777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61-4B1F-A61B-DD68C77E69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18900800"/>
        <c:axId val="993118912"/>
      </c:barChart>
      <c:catAx>
        <c:axId val="1118900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93118912"/>
        <c:crosses val="autoZero"/>
        <c:auto val="1"/>
        <c:lblAlgn val="ctr"/>
        <c:lblOffset val="100"/>
        <c:noMultiLvlLbl val="0"/>
      </c:catAx>
      <c:valAx>
        <c:axId val="993118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18900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/>
      </a:solidFill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100" dirty="0"/>
              <a:t>Cause</a:t>
            </a:r>
            <a:r>
              <a:rPr lang="fr-FR" sz="1100" baseline="0" dirty="0"/>
              <a:t>s de décès sur le Pays </a:t>
            </a:r>
            <a:r>
              <a:rPr lang="fr-FR" sz="900" baseline="0" dirty="0"/>
              <a:t>(2013/2017)</a:t>
            </a:r>
            <a:endParaRPr lang="fr-FR" sz="1200" dirty="0"/>
          </a:p>
        </c:rich>
      </c:tx>
      <c:layout>
        <c:manualLayout>
          <c:xMode val="edge"/>
          <c:yMode val="edge"/>
          <c:x val="0.29792344706911633"/>
          <c:y val="0.10185185185185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explosion val="4"/>
          <c:dPt>
            <c:idx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E3-4C55-9355-68AAD31D45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4E3-4C55-9355-68AAD31D45DF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E3-4C55-9355-68AAD31D45DF}"/>
              </c:ext>
            </c:extLst>
          </c:dPt>
          <c:dPt>
            <c:idx val="3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4E3-4C55-9355-68AAD31D45DF}"/>
              </c:ext>
            </c:extLst>
          </c:dPt>
          <c:dLbls>
            <c:dLbl>
              <c:idx val="0"/>
              <c:layout>
                <c:manualLayout>
                  <c:x val="-6.3070647419072715E-2"/>
                  <c:y val="3.491141732283460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0">
                        <a:solidFill>
                          <a:srgbClr val="C00000"/>
                        </a:solidFill>
                      </a:rPr>
                      <a:t>Entre 23,6% et 27,8%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4E3-4C55-9355-68AAD31D45DF}"/>
                </c:ext>
              </c:extLst>
            </c:dLbl>
            <c:dLbl>
              <c:idx val="1"/>
              <c:layout>
                <c:manualLayout>
                  <c:x val="-1.4093709684594639E-2"/>
                  <c:y val="-0.106291281935081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t>Entre 22,2% et 29,6%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accent1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4E3-4C55-9355-68AAD31D45DF}"/>
                </c:ext>
              </c:extLst>
            </c:dLbl>
            <c:dLbl>
              <c:idx val="2"/>
              <c:layout>
                <c:manualLayout>
                  <c:x val="7.7537182852143484E-3"/>
                  <c:y val="-7.80107174103237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0">
                        <a:solidFill>
                          <a:srgbClr val="7030A0"/>
                        </a:solidFill>
                      </a:rPr>
                      <a:t>Entre 5,4% et 6,2%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rgbClr val="7030A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4E3-4C55-9355-68AAD31D45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val>
            <c:numRef>
              <c:f>Feuil1!$F$24:$I$24</c:f>
              <c:numCache>
                <c:formatCode>0%</c:formatCode>
                <c:ptCount val="4"/>
                <c:pt idx="0">
                  <c:v>0.25</c:v>
                </c:pt>
                <c:pt idx="1">
                  <c:v>0.28000000000000003</c:v>
                </c:pt>
                <c:pt idx="2" formatCode="0.00%">
                  <c:v>5.5E-2</c:v>
                </c:pt>
                <c:pt idx="3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4E3-4C55-9355-68AAD31D4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/>
              <a:t>France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BD-4B5E-87A2-5190F0D6FC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BD-4B5E-87A2-5190F0D6FC18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0BD-4B5E-87A2-5190F0D6FC18}"/>
              </c:ext>
            </c:extLst>
          </c:dPt>
          <c:dPt>
            <c:idx val="3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0BD-4B5E-87A2-5190F0D6FC18}"/>
              </c:ext>
            </c:extLst>
          </c:dPt>
          <c:val>
            <c:numRef>
              <c:f>Feuil1!$F$23:$I$23</c:f>
              <c:numCache>
                <c:formatCode>0.0%</c:formatCode>
                <c:ptCount val="4"/>
                <c:pt idx="0">
                  <c:v>0.27717467540483215</c:v>
                </c:pt>
                <c:pt idx="1">
                  <c:v>0.24508723670478388</c:v>
                </c:pt>
                <c:pt idx="2">
                  <c:v>6.957088631033205E-2</c:v>
                </c:pt>
                <c:pt idx="3">
                  <c:v>0.40816720158005199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0BD-4B5E-87A2-5190F0D6FC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000"/>
              <a:t>Nièvre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E0B-463F-BFB9-8E4B57A3C5F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E0B-463F-BFB9-8E4B57A3C5FC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E0B-463F-BFB9-8E4B57A3C5FC}"/>
              </c:ext>
            </c:extLst>
          </c:dPt>
          <c:dPt>
            <c:idx val="3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E0B-463F-BFB9-8E4B57A3C5FC}"/>
              </c:ext>
            </c:extLst>
          </c:dPt>
          <c:val>
            <c:numRef>
              <c:f>Feuil1!$F$21:$I$21</c:f>
              <c:numCache>
                <c:formatCode>0.0%</c:formatCode>
                <c:ptCount val="4"/>
                <c:pt idx="0">
                  <c:v>0.27022144912022478</c:v>
                </c:pt>
                <c:pt idx="1">
                  <c:v>0.25951695992506857</c:v>
                </c:pt>
                <c:pt idx="2">
                  <c:v>5.3990767378069175E-2</c:v>
                </c:pt>
                <c:pt idx="3">
                  <c:v>0.41627082357663742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E0B-463F-BFB9-8E4B57A3C5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5063CD-DC47-46AB-8911-44C04D78342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</dgm:pt>
    <dgm:pt modelId="{DDB32ED8-8763-4E9D-A6CB-655F2BFB0A9A}">
      <dgm:prSet phldrT="[Texte]" custT="1"/>
      <dgm:spPr/>
      <dgm:t>
        <a:bodyPr/>
        <a:lstStyle/>
        <a:p>
          <a:pPr algn="ctr"/>
          <a:r>
            <a:rPr lang="fr-FR" sz="2000" b="1" dirty="0"/>
            <a:t>DIAGNOSTIC QUANTITATIF</a:t>
          </a:r>
          <a:endParaRPr lang="fr-FR" sz="2000" dirty="0"/>
        </a:p>
      </dgm:t>
    </dgm:pt>
    <dgm:pt modelId="{4AAF893B-21EF-4F79-8A56-0B192C858EF8}" type="parTrans" cxnId="{8C6F45B6-0939-49C0-BCB2-C92057BFAB30}">
      <dgm:prSet/>
      <dgm:spPr/>
      <dgm:t>
        <a:bodyPr/>
        <a:lstStyle/>
        <a:p>
          <a:pPr algn="l"/>
          <a:endParaRPr lang="fr-FR"/>
        </a:p>
      </dgm:t>
    </dgm:pt>
    <dgm:pt modelId="{A73045B9-4D90-4A84-8A46-D0F6B0EAC53B}" type="sibTrans" cxnId="{8C6F45B6-0939-49C0-BCB2-C92057BFAB30}">
      <dgm:prSet/>
      <dgm:spPr/>
      <dgm:t>
        <a:bodyPr/>
        <a:lstStyle/>
        <a:p>
          <a:pPr algn="l"/>
          <a:endParaRPr lang="fr-FR"/>
        </a:p>
      </dgm:t>
    </dgm:pt>
    <dgm:pt modelId="{F36F9F86-7004-4A46-B6D4-C924A5A520C4}">
      <dgm:prSet phldrT="[Texte]"/>
      <dgm:spPr>
        <a:solidFill>
          <a:srgbClr val="DAAACC"/>
        </a:solidFill>
      </dgm:spPr>
      <dgm:t>
        <a:bodyPr/>
        <a:lstStyle/>
        <a:p>
          <a:pPr algn="ctr">
            <a:buNone/>
          </a:pPr>
          <a:r>
            <a:rPr lang="fr-FR" b="1" dirty="0"/>
            <a:t>QUESTIONNAIRE AUX ACTEURS DU CLS</a:t>
          </a:r>
          <a:endParaRPr lang="fr-FR" dirty="0"/>
        </a:p>
      </dgm:t>
    </dgm:pt>
    <dgm:pt modelId="{1690C12F-BEA9-4774-A823-52D2B5324A84}" type="parTrans" cxnId="{FBB3AEFA-F979-43E9-A913-F80EA6265F14}">
      <dgm:prSet/>
      <dgm:spPr/>
      <dgm:t>
        <a:bodyPr/>
        <a:lstStyle/>
        <a:p>
          <a:pPr algn="l"/>
          <a:endParaRPr lang="fr-FR"/>
        </a:p>
      </dgm:t>
    </dgm:pt>
    <dgm:pt modelId="{778EAE7A-C671-4D87-BCB2-3B67A0DC6064}" type="sibTrans" cxnId="{FBB3AEFA-F979-43E9-A913-F80EA6265F14}">
      <dgm:prSet/>
      <dgm:spPr/>
      <dgm:t>
        <a:bodyPr/>
        <a:lstStyle/>
        <a:p>
          <a:pPr algn="l"/>
          <a:endParaRPr lang="fr-FR"/>
        </a:p>
      </dgm:t>
    </dgm:pt>
    <dgm:pt modelId="{D67A8282-E0B3-4710-A5B8-62B755FDF9D5}">
      <dgm:prSet phldrT="[Texte]"/>
      <dgm:spPr>
        <a:solidFill>
          <a:schemeClr val="accent4"/>
        </a:solidFill>
      </dgm:spPr>
      <dgm:t>
        <a:bodyPr/>
        <a:lstStyle/>
        <a:p>
          <a:pPr algn="ctr">
            <a:buNone/>
          </a:pPr>
          <a:r>
            <a:rPr lang="fr-FR" b="1" dirty="0"/>
            <a:t>ENTRETIENS AVEC LES SIGNATAIRES ET PARTENAIRES DU CLS</a:t>
          </a:r>
          <a:endParaRPr lang="fr-FR" dirty="0"/>
        </a:p>
      </dgm:t>
    </dgm:pt>
    <dgm:pt modelId="{74F77D96-0911-4D5A-B783-D9B904510222}" type="sibTrans" cxnId="{6F0AA456-C41D-4AFC-BE76-AD18A8EF4E48}">
      <dgm:prSet/>
      <dgm:spPr/>
      <dgm:t>
        <a:bodyPr/>
        <a:lstStyle/>
        <a:p>
          <a:pPr algn="l"/>
          <a:endParaRPr lang="fr-FR"/>
        </a:p>
      </dgm:t>
    </dgm:pt>
    <dgm:pt modelId="{63F43EDE-0C04-4864-A1B5-24BCEDC088D9}" type="parTrans" cxnId="{6F0AA456-C41D-4AFC-BE76-AD18A8EF4E48}">
      <dgm:prSet/>
      <dgm:spPr/>
      <dgm:t>
        <a:bodyPr/>
        <a:lstStyle/>
        <a:p>
          <a:pPr algn="l"/>
          <a:endParaRPr lang="fr-FR"/>
        </a:p>
      </dgm:t>
    </dgm:pt>
    <dgm:pt modelId="{F944C068-AD3B-4298-892E-324823E533BC}">
      <dgm:prSet phldrT="[Texte]" custT="1"/>
      <dgm:spPr/>
      <dgm:t>
        <a:bodyPr/>
        <a:lstStyle/>
        <a:p>
          <a:pPr algn="l"/>
          <a:r>
            <a:rPr lang="fr-FR" sz="1600" dirty="0"/>
            <a:t>Caractéristiques du territoire et de la population</a:t>
          </a:r>
        </a:p>
      </dgm:t>
    </dgm:pt>
    <dgm:pt modelId="{1CE5A483-AE32-4209-AAB3-44DF1E33B428}" type="parTrans" cxnId="{0773C794-DA37-4FC3-A292-EBB86D02019A}">
      <dgm:prSet/>
      <dgm:spPr/>
      <dgm:t>
        <a:bodyPr/>
        <a:lstStyle/>
        <a:p>
          <a:pPr algn="l"/>
          <a:endParaRPr lang="fr-FR"/>
        </a:p>
      </dgm:t>
    </dgm:pt>
    <dgm:pt modelId="{F6D423FE-4B25-4673-8F4C-16132D4AFEA8}" type="sibTrans" cxnId="{0773C794-DA37-4FC3-A292-EBB86D02019A}">
      <dgm:prSet/>
      <dgm:spPr/>
      <dgm:t>
        <a:bodyPr/>
        <a:lstStyle/>
        <a:p>
          <a:pPr algn="l"/>
          <a:endParaRPr lang="fr-FR"/>
        </a:p>
      </dgm:t>
    </dgm:pt>
    <dgm:pt modelId="{48C4E82B-525E-4956-BC8D-8044B4AAC2CB}">
      <dgm:prSet phldrT="[Texte]" custT="1"/>
      <dgm:spPr/>
      <dgm:t>
        <a:bodyPr/>
        <a:lstStyle/>
        <a:p>
          <a:pPr algn="l"/>
          <a:r>
            <a:rPr lang="fr-FR" sz="1600" dirty="0"/>
            <a:t>Besoins de santé</a:t>
          </a:r>
        </a:p>
      </dgm:t>
    </dgm:pt>
    <dgm:pt modelId="{5112274F-16E1-4E81-887E-81A0BDB819F1}" type="parTrans" cxnId="{4C7E9682-595C-4998-8A11-84D6E3731180}">
      <dgm:prSet/>
      <dgm:spPr/>
      <dgm:t>
        <a:bodyPr/>
        <a:lstStyle/>
        <a:p>
          <a:pPr algn="l"/>
          <a:endParaRPr lang="fr-FR"/>
        </a:p>
      </dgm:t>
    </dgm:pt>
    <dgm:pt modelId="{174F49CF-6533-4AE0-9E7B-63F7B3ACB508}" type="sibTrans" cxnId="{4C7E9682-595C-4998-8A11-84D6E3731180}">
      <dgm:prSet/>
      <dgm:spPr/>
      <dgm:t>
        <a:bodyPr/>
        <a:lstStyle/>
        <a:p>
          <a:pPr algn="l"/>
          <a:endParaRPr lang="fr-FR"/>
        </a:p>
      </dgm:t>
    </dgm:pt>
    <dgm:pt modelId="{2D7F79F6-B946-4142-88B4-0FB6141CCB5C}">
      <dgm:prSet phldrT="[Texte]" custT="1"/>
      <dgm:spPr/>
      <dgm:t>
        <a:bodyPr/>
        <a:lstStyle/>
        <a:p>
          <a:pPr algn="l"/>
          <a:r>
            <a:rPr lang="fr-FR" sz="1600" dirty="0"/>
            <a:t>Offre de santé et de prévention</a:t>
          </a:r>
        </a:p>
      </dgm:t>
    </dgm:pt>
    <dgm:pt modelId="{B81D6FD9-25CC-487E-9AFE-4A896224DB23}" type="parTrans" cxnId="{F251FAE2-3E84-458F-93B5-CAEB5BF452C7}">
      <dgm:prSet/>
      <dgm:spPr/>
      <dgm:t>
        <a:bodyPr/>
        <a:lstStyle/>
        <a:p>
          <a:pPr algn="l"/>
          <a:endParaRPr lang="fr-FR"/>
        </a:p>
      </dgm:t>
    </dgm:pt>
    <dgm:pt modelId="{33F79E9D-587A-43E9-B70E-5FB1461734F9}" type="sibTrans" cxnId="{F251FAE2-3E84-458F-93B5-CAEB5BF452C7}">
      <dgm:prSet/>
      <dgm:spPr/>
      <dgm:t>
        <a:bodyPr/>
        <a:lstStyle/>
        <a:p>
          <a:pPr algn="l"/>
          <a:endParaRPr lang="fr-FR"/>
        </a:p>
      </dgm:t>
    </dgm:pt>
    <dgm:pt modelId="{7D654B77-1AB1-4491-89F0-81836D542208}">
      <dgm:prSet phldrT="[Texte]" custT="1"/>
      <dgm:spPr>
        <a:noFill/>
      </dgm:spPr>
      <dgm:t>
        <a:bodyPr/>
        <a:lstStyle/>
        <a:p>
          <a:pPr algn="l">
            <a:buNone/>
          </a:pPr>
          <a:r>
            <a:rPr lang="fr-FR" sz="1600" dirty="0"/>
            <a:t>11 entretiens réalisés: élus, ARS, département, région, sous-préfecture, CPAM, CTS58, DAC58, EPSM, URPS pharmaciens</a:t>
          </a:r>
        </a:p>
      </dgm:t>
    </dgm:pt>
    <dgm:pt modelId="{96E4EA1A-0A66-4472-8D14-6DFD67ADE427}" type="parTrans" cxnId="{DC39A39A-FB7F-4001-80A9-C658125217F7}">
      <dgm:prSet/>
      <dgm:spPr/>
      <dgm:t>
        <a:bodyPr/>
        <a:lstStyle/>
        <a:p>
          <a:pPr algn="l"/>
          <a:endParaRPr lang="fr-FR"/>
        </a:p>
      </dgm:t>
    </dgm:pt>
    <dgm:pt modelId="{6FA56208-4B1B-4909-AF24-EA3383F9FA4B}" type="sibTrans" cxnId="{DC39A39A-FB7F-4001-80A9-C658125217F7}">
      <dgm:prSet/>
      <dgm:spPr/>
      <dgm:t>
        <a:bodyPr/>
        <a:lstStyle/>
        <a:p>
          <a:pPr algn="l"/>
          <a:endParaRPr lang="fr-FR"/>
        </a:p>
      </dgm:t>
    </dgm:pt>
    <dgm:pt modelId="{5ECD1D65-0FC2-4292-88B2-11C52D518EE7}">
      <dgm:prSet phldrT="[Texte]" custT="1"/>
      <dgm:spPr>
        <a:noFill/>
      </dgm:spPr>
      <dgm:t>
        <a:bodyPr/>
        <a:lstStyle/>
        <a:p>
          <a:pPr algn="l">
            <a:buNone/>
          </a:pPr>
          <a:r>
            <a:rPr lang="fr-FR" sz="1600" dirty="0"/>
            <a:t>Enquête en ligne</a:t>
          </a:r>
        </a:p>
      </dgm:t>
    </dgm:pt>
    <dgm:pt modelId="{35B77C4D-25F6-44B9-9FCA-CACF973D3F25}" type="parTrans" cxnId="{70565BC7-BECE-4713-B705-5FC9734DD76A}">
      <dgm:prSet/>
      <dgm:spPr/>
      <dgm:t>
        <a:bodyPr/>
        <a:lstStyle/>
        <a:p>
          <a:endParaRPr lang="fr-FR"/>
        </a:p>
      </dgm:t>
    </dgm:pt>
    <dgm:pt modelId="{B8E733D1-5945-4553-87CE-8872BC5A4132}" type="sibTrans" cxnId="{70565BC7-BECE-4713-B705-5FC9734DD76A}">
      <dgm:prSet/>
      <dgm:spPr/>
      <dgm:t>
        <a:bodyPr/>
        <a:lstStyle/>
        <a:p>
          <a:endParaRPr lang="fr-FR"/>
        </a:p>
      </dgm:t>
    </dgm:pt>
    <dgm:pt modelId="{A96C5CF5-F940-4BBD-8BD7-2F9290B1B380}">
      <dgm:prSet phldrT="[Texte]" custT="1"/>
      <dgm:spPr>
        <a:noFill/>
      </dgm:spPr>
      <dgm:t>
        <a:bodyPr/>
        <a:lstStyle/>
        <a:p>
          <a:pPr algn="l">
            <a:buNone/>
          </a:pPr>
          <a:r>
            <a:rPr lang="fr-FR" sz="1600" dirty="0"/>
            <a:t>33 acteurs sollicités</a:t>
          </a:r>
        </a:p>
      </dgm:t>
    </dgm:pt>
    <dgm:pt modelId="{9F2A9D03-24EA-41C9-99EC-B68722A84201}" type="parTrans" cxnId="{42DE5246-61C0-4973-BB7C-4DFB90F7C999}">
      <dgm:prSet/>
      <dgm:spPr/>
      <dgm:t>
        <a:bodyPr/>
        <a:lstStyle/>
        <a:p>
          <a:endParaRPr lang="fr-FR"/>
        </a:p>
      </dgm:t>
    </dgm:pt>
    <dgm:pt modelId="{A456F82A-5904-495A-B073-15EF386D74DD}" type="sibTrans" cxnId="{42DE5246-61C0-4973-BB7C-4DFB90F7C999}">
      <dgm:prSet/>
      <dgm:spPr/>
      <dgm:t>
        <a:bodyPr/>
        <a:lstStyle/>
        <a:p>
          <a:endParaRPr lang="fr-FR"/>
        </a:p>
      </dgm:t>
    </dgm:pt>
    <dgm:pt modelId="{E0860288-91F8-4A77-B4E6-E2D60A6509C8}">
      <dgm:prSet phldrT="[Texte]" custT="1"/>
      <dgm:spPr>
        <a:noFill/>
      </dgm:spPr>
      <dgm:t>
        <a:bodyPr/>
        <a:lstStyle/>
        <a:p>
          <a:pPr algn="l">
            <a:buNone/>
          </a:pPr>
          <a:r>
            <a:rPr lang="fr-FR" sz="1600" dirty="0"/>
            <a:t>16 réponses dont 11 exploitables</a:t>
          </a:r>
        </a:p>
      </dgm:t>
    </dgm:pt>
    <dgm:pt modelId="{49567653-4EFE-4561-8E12-98FD6E3530D4}" type="parTrans" cxnId="{7B30A320-5B0D-4289-83EB-2F049AA39DB3}">
      <dgm:prSet/>
      <dgm:spPr/>
      <dgm:t>
        <a:bodyPr/>
        <a:lstStyle/>
        <a:p>
          <a:endParaRPr lang="fr-FR"/>
        </a:p>
      </dgm:t>
    </dgm:pt>
    <dgm:pt modelId="{CF1BE57B-2D20-488D-A0B3-48F93218470D}" type="sibTrans" cxnId="{7B30A320-5B0D-4289-83EB-2F049AA39DB3}">
      <dgm:prSet/>
      <dgm:spPr/>
      <dgm:t>
        <a:bodyPr/>
        <a:lstStyle/>
        <a:p>
          <a:endParaRPr lang="fr-FR"/>
        </a:p>
      </dgm:t>
    </dgm:pt>
    <dgm:pt modelId="{89BE6CFB-FD09-4BFF-BA43-60D946D658C5}">
      <dgm:prSet phldrT="[Texte]" custT="1"/>
      <dgm:spPr>
        <a:solidFill>
          <a:srgbClr val="FFABAB"/>
        </a:solidFill>
      </dgm:spPr>
      <dgm:t>
        <a:bodyPr/>
        <a:lstStyle/>
        <a:p>
          <a:pPr algn="ctr">
            <a:buNone/>
          </a:pPr>
          <a:r>
            <a:rPr lang="fr-FR" sz="1600" b="1" dirty="0"/>
            <a:t>SYNTHESE</a:t>
          </a:r>
        </a:p>
      </dgm:t>
    </dgm:pt>
    <dgm:pt modelId="{073E1046-5037-4549-8F30-C0857E0E2904}" type="parTrans" cxnId="{8F23FB29-4B4E-4506-9097-356275AC01C2}">
      <dgm:prSet/>
      <dgm:spPr/>
      <dgm:t>
        <a:bodyPr/>
        <a:lstStyle/>
        <a:p>
          <a:endParaRPr lang="fr-FR"/>
        </a:p>
      </dgm:t>
    </dgm:pt>
    <dgm:pt modelId="{9111B5EE-3D01-42CC-ABD6-4648DF3C002C}" type="sibTrans" cxnId="{8F23FB29-4B4E-4506-9097-356275AC01C2}">
      <dgm:prSet/>
      <dgm:spPr/>
      <dgm:t>
        <a:bodyPr/>
        <a:lstStyle/>
        <a:p>
          <a:endParaRPr lang="fr-FR"/>
        </a:p>
      </dgm:t>
    </dgm:pt>
    <dgm:pt modelId="{95D64F87-E09D-483F-8C77-8DC5BDDFCD02}" type="pres">
      <dgm:prSet presAssocID="{2E5063CD-DC47-46AB-8911-44C04D78342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3179B78-8A94-4253-8E14-199DEF2B2396}" type="pres">
      <dgm:prSet presAssocID="{DDB32ED8-8763-4E9D-A6CB-655F2BFB0A9A}" presName="root" presStyleCnt="0"/>
      <dgm:spPr/>
    </dgm:pt>
    <dgm:pt modelId="{8B288799-9462-4A85-90E7-F1291B26AB89}" type="pres">
      <dgm:prSet presAssocID="{DDB32ED8-8763-4E9D-A6CB-655F2BFB0A9A}" presName="rootComposite" presStyleCnt="0"/>
      <dgm:spPr/>
    </dgm:pt>
    <dgm:pt modelId="{F2DBF585-DD24-4ED8-B74E-77EBFA358079}" type="pres">
      <dgm:prSet presAssocID="{DDB32ED8-8763-4E9D-A6CB-655F2BFB0A9A}" presName="rootText" presStyleLbl="node1" presStyleIdx="0" presStyleCnt="4" custScaleX="177842" custScaleY="94761"/>
      <dgm:spPr/>
    </dgm:pt>
    <dgm:pt modelId="{595F97C6-F2A5-4941-8F75-A65ED33F8E3A}" type="pres">
      <dgm:prSet presAssocID="{DDB32ED8-8763-4E9D-A6CB-655F2BFB0A9A}" presName="rootConnector" presStyleLbl="node1" presStyleIdx="0" presStyleCnt="4"/>
      <dgm:spPr/>
    </dgm:pt>
    <dgm:pt modelId="{3EEECF15-D593-4CE0-A2A1-93501BE96AF0}" type="pres">
      <dgm:prSet presAssocID="{DDB32ED8-8763-4E9D-A6CB-655F2BFB0A9A}" presName="childShape" presStyleCnt="0"/>
      <dgm:spPr/>
    </dgm:pt>
    <dgm:pt modelId="{AB00500B-CF50-49C8-A062-1BD4CB0C1411}" type="pres">
      <dgm:prSet presAssocID="{1CE5A483-AE32-4209-AAB3-44DF1E33B428}" presName="Name13" presStyleLbl="parChTrans1D2" presStyleIdx="0" presStyleCnt="7"/>
      <dgm:spPr/>
    </dgm:pt>
    <dgm:pt modelId="{29CD8C69-09D5-4DB7-8BF6-3A7D5E930B44}" type="pres">
      <dgm:prSet presAssocID="{F944C068-AD3B-4298-892E-324823E533BC}" presName="childText" presStyleLbl="bgAcc1" presStyleIdx="0" presStyleCnt="7" custScaleX="171842" custScaleY="95412">
        <dgm:presLayoutVars>
          <dgm:bulletEnabled val="1"/>
        </dgm:presLayoutVars>
      </dgm:prSet>
      <dgm:spPr/>
    </dgm:pt>
    <dgm:pt modelId="{A3FD42C0-68E3-4F96-9E7F-8A6EF8EF858A}" type="pres">
      <dgm:prSet presAssocID="{5112274F-16E1-4E81-887E-81A0BDB819F1}" presName="Name13" presStyleLbl="parChTrans1D2" presStyleIdx="1" presStyleCnt="7"/>
      <dgm:spPr/>
    </dgm:pt>
    <dgm:pt modelId="{D60394FC-E6DB-4F6D-B156-1A51FD6CB34B}" type="pres">
      <dgm:prSet presAssocID="{48C4E82B-525E-4956-BC8D-8044B4AAC2CB}" presName="childText" presStyleLbl="bgAcc1" presStyleIdx="1" presStyleCnt="7" custScaleX="166947" custScaleY="49833">
        <dgm:presLayoutVars>
          <dgm:bulletEnabled val="1"/>
        </dgm:presLayoutVars>
      </dgm:prSet>
      <dgm:spPr/>
    </dgm:pt>
    <dgm:pt modelId="{C89C6B6A-A9CF-4AF4-B9F5-BF13E97904F5}" type="pres">
      <dgm:prSet presAssocID="{B81D6FD9-25CC-487E-9AFE-4A896224DB23}" presName="Name13" presStyleLbl="parChTrans1D2" presStyleIdx="2" presStyleCnt="7"/>
      <dgm:spPr/>
    </dgm:pt>
    <dgm:pt modelId="{EAEEDAC0-FDE1-4FDE-9132-4E89577DFB58}" type="pres">
      <dgm:prSet presAssocID="{2D7F79F6-B946-4142-88B4-0FB6141CCB5C}" presName="childText" presStyleLbl="bgAcc1" presStyleIdx="2" presStyleCnt="7" custScaleX="168356" custScaleY="92614">
        <dgm:presLayoutVars>
          <dgm:bulletEnabled val="1"/>
        </dgm:presLayoutVars>
      </dgm:prSet>
      <dgm:spPr/>
    </dgm:pt>
    <dgm:pt modelId="{5BEACE73-DF24-4F7C-9EBA-8526ACB8522A}" type="pres">
      <dgm:prSet presAssocID="{D67A8282-E0B3-4710-A5B8-62B755FDF9D5}" presName="root" presStyleCnt="0"/>
      <dgm:spPr/>
    </dgm:pt>
    <dgm:pt modelId="{7C562F94-8D7F-41D3-B1B3-149D3364BB2C}" type="pres">
      <dgm:prSet presAssocID="{D67A8282-E0B3-4710-A5B8-62B755FDF9D5}" presName="rootComposite" presStyleCnt="0"/>
      <dgm:spPr/>
    </dgm:pt>
    <dgm:pt modelId="{78388F3C-7B17-4DA0-B767-0C51D66B4255}" type="pres">
      <dgm:prSet presAssocID="{D67A8282-E0B3-4710-A5B8-62B755FDF9D5}" presName="rootText" presStyleLbl="node1" presStyleIdx="1" presStyleCnt="4" custScaleX="166031" custScaleY="93002" custLinFactNeighborX="-16930" custLinFactNeighborY="-7558"/>
      <dgm:spPr/>
    </dgm:pt>
    <dgm:pt modelId="{1B4B9F38-C212-445F-BE84-76D7947ED629}" type="pres">
      <dgm:prSet presAssocID="{D67A8282-E0B3-4710-A5B8-62B755FDF9D5}" presName="rootConnector" presStyleLbl="node1" presStyleIdx="1" presStyleCnt="4"/>
      <dgm:spPr/>
    </dgm:pt>
    <dgm:pt modelId="{28711967-597B-426A-8B46-9999EEB2FB3F}" type="pres">
      <dgm:prSet presAssocID="{D67A8282-E0B3-4710-A5B8-62B755FDF9D5}" presName="childShape" presStyleCnt="0"/>
      <dgm:spPr/>
    </dgm:pt>
    <dgm:pt modelId="{67F95AFC-938E-432E-8C95-E01A6DE29CE6}" type="pres">
      <dgm:prSet presAssocID="{96E4EA1A-0A66-4472-8D14-6DFD67ADE427}" presName="Name13" presStyleLbl="parChTrans1D2" presStyleIdx="3" presStyleCnt="7"/>
      <dgm:spPr/>
    </dgm:pt>
    <dgm:pt modelId="{8F596727-C73D-4B76-8A42-793707B81325}" type="pres">
      <dgm:prSet presAssocID="{7D654B77-1AB1-4491-89F0-81836D542208}" presName="childText" presStyleLbl="bgAcc1" presStyleIdx="3" presStyleCnt="7" custScaleX="162838" custScaleY="172125" custLinFactNeighborX="-22598" custLinFactNeighborY="-2434">
        <dgm:presLayoutVars>
          <dgm:bulletEnabled val="1"/>
        </dgm:presLayoutVars>
      </dgm:prSet>
      <dgm:spPr/>
    </dgm:pt>
    <dgm:pt modelId="{9930FFD6-B15E-4E60-B3AF-D30B845D166E}" type="pres">
      <dgm:prSet presAssocID="{F36F9F86-7004-4A46-B6D4-C924A5A520C4}" presName="root" presStyleCnt="0"/>
      <dgm:spPr/>
    </dgm:pt>
    <dgm:pt modelId="{758ECFBF-A0AE-4E50-8A13-98D1E8C65EF8}" type="pres">
      <dgm:prSet presAssocID="{F36F9F86-7004-4A46-B6D4-C924A5A520C4}" presName="rootComposite" presStyleCnt="0"/>
      <dgm:spPr/>
    </dgm:pt>
    <dgm:pt modelId="{6BC54E87-F439-4A55-AF25-90E64B54F836}" type="pres">
      <dgm:prSet presAssocID="{F36F9F86-7004-4A46-B6D4-C924A5A520C4}" presName="rootText" presStyleLbl="node1" presStyleIdx="2" presStyleCnt="4" custScaleX="121470" custLinFactNeighborX="-28528" custLinFactNeighborY="-467"/>
      <dgm:spPr/>
    </dgm:pt>
    <dgm:pt modelId="{8C453765-D6A5-4CB1-8487-3C15612F3F6F}" type="pres">
      <dgm:prSet presAssocID="{F36F9F86-7004-4A46-B6D4-C924A5A520C4}" presName="rootConnector" presStyleLbl="node1" presStyleIdx="2" presStyleCnt="4"/>
      <dgm:spPr/>
    </dgm:pt>
    <dgm:pt modelId="{5F81462B-13CA-4C59-8FBC-5B4511F50148}" type="pres">
      <dgm:prSet presAssocID="{F36F9F86-7004-4A46-B6D4-C924A5A520C4}" presName="childShape" presStyleCnt="0"/>
      <dgm:spPr/>
    </dgm:pt>
    <dgm:pt modelId="{40B43F12-7728-4AC5-A478-570C2A7EBDD7}" type="pres">
      <dgm:prSet presAssocID="{35B77C4D-25F6-44B9-9FCA-CACF973D3F25}" presName="Name13" presStyleLbl="parChTrans1D2" presStyleIdx="4" presStyleCnt="7"/>
      <dgm:spPr/>
    </dgm:pt>
    <dgm:pt modelId="{CAA5CBD9-522D-4491-B228-57E5905CFFDD}" type="pres">
      <dgm:prSet presAssocID="{5ECD1D65-0FC2-4292-88B2-11C52D518EE7}" presName="childText" presStyleLbl="bgAcc1" presStyleIdx="4" presStyleCnt="7" custScaleX="113543" custScaleY="62031" custLinFactNeighborX="-33318" custLinFactNeighborY="-1956">
        <dgm:presLayoutVars>
          <dgm:bulletEnabled val="1"/>
        </dgm:presLayoutVars>
      </dgm:prSet>
      <dgm:spPr/>
    </dgm:pt>
    <dgm:pt modelId="{2CC35CF7-B6A7-47C3-B4AB-C98642B82B0D}" type="pres">
      <dgm:prSet presAssocID="{9F2A9D03-24EA-41C9-99EC-B68722A84201}" presName="Name13" presStyleLbl="parChTrans1D2" presStyleIdx="5" presStyleCnt="7"/>
      <dgm:spPr/>
    </dgm:pt>
    <dgm:pt modelId="{AEBBE21A-F657-4558-B212-5C92975631C2}" type="pres">
      <dgm:prSet presAssocID="{A96C5CF5-F940-4BBD-8BD7-2F9290B1B380}" presName="childText" presStyleLbl="bgAcc1" presStyleIdx="5" presStyleCnt="7" custScaleX="112441" custScaleY="61783" custLinFactNeighborX="-33318" custLinFactNeighborY="1435">
        <dgm:presLayoutVars>
          <dgm:bulletEnabled val="1"/>
        </dgm:presLayoutVars>
      </dgm:prSet>
      <dgm:spPr/>
    </dgm:pt>
    <dgm:pt modelId="{238A36B5-3535-4AE1-8306-7DA349BCE238}" type="pres">
      <dgm:prSet presAssocID="{49567653-4EFE-4561-8E12-98FD6E3530D4}" presName="Name13" presStyleLbl="parChTrans1D2" presStyleIdx="6" presStyleCnt="7"/>
      <dgm:spPr/>
    </dgm:pt>
    <dgm:pt modelId="{C09BDA19-BB82-4F67-B2BE-C43884E08377}" type="pres">
      <dgm:prSet presAssocID="{E0860288-91F8-4A77-B4E6-E2D60A6509C8}" presName="childText" presStyleLbl="bgAcc1" presStyleIdx="6" presStyleCnt="7" custScaleX="108880" custScaleY="108569" custLinFactNeighborX="-33318" custLinFactNeighborY="-1148">
        <dgm:presLayoutVars>
          <dgm:bulletEnabled val="1"/>
        </dgm:presLayoutVars>
      </dgm:prSet>
      <dgm:spPr/>
    </dgm:pt>
    <dgm:pt modelId="{5C2EB420-14B0-4556-9509-4A217F44F933}" type="pres">
      <dgm:prSet presAssocID="{89BE6CFB-FD09-4BFF-BA43-60D946D658C5}" presName="root" presStyleCnt="0"/>
      <dgm:spPr/>
    </dgm:pt>
    <dgm:pt modelId="{CBDDD937-6935-4438-B114-5F1626B7D318}" type="pres">
      <dgm:prSet presAssocID="{89BE6CFB-FD09-4BFF-BA43-60D946D658C5}" presName="rootComposite" presStyleCnt="0"/>
      <dgm:spPr/>
    </dgm:pt>
    <dgm:pt modelId="{4B56522D-F34B-4ECA-ACC8-C561B98A9101}" type="pres">
      <dgm:prSet presAssocID="{89BE6CFB-FD09-4BFF-BA43-60D946D658C5}" presName="rootText" presStyleLbl="node1" presStyleIdx="3" presStyleCnt="4" custScaleX="88980" custScaleY="72908" custLinFactNeighborX="-44035" custLinFactNeighborY="63460"/>
      <dgm:spPr/>
    </dgm:pt>
    <dgm:pt modelId="{68E4DEE6-4FB8-4037-922B-FB96E96850A4}" type="pres">
      <dgm:prSet presAssocID="{89BE6CFB-FD09-4BFF-BA43-60D946D658C5}" presName="rootConnector" presStyleLbl="node1" presStyleIdx="3" presStyleCnt="4"/>
      <dgm:spPr/>
    </dgm:pt>
    <dgm:pt modelId="{564CDCE7-6138-497C-94D8-C78528FAA9C1}" type="pres">
      <dgm:prSet presAssocID="{89BE6CFB-FD09-4BFF-BA43-60D946D658C5}" presName="childShape" presStyleCnt="0"/>
      <dgm:spPr/>
    </dgm:pt>
  </dgm:ptLst>
  <dgm:cxnLst>
    <dgm:cxn modelId="{3207310A-3E28-4292-92AD-76BCDFD4B89C}" type="presOf" srcId="{E0860288-91F8-4A77-B4E6-E2D60A6509C8}" destId="{C09BDA19-BB82-4F67-B2BE-C43884E08377}" srcOrd="0" destOrd="0" presId="urn:microsoft.com/office/officeart/2005/8/layout/hierarchy3"/>
    <dgm:cxn modelId="{CB1DCA17-FE32-4614-9C13-AF53D292F18B}" type="presOf" srcId="{35B77C4D-25F6-44B9-9FCA-CACF973D3F25}" destId="{40B43F12-7728-4AC5-A478-570C2A7EBDD7}" srcOrd="0" destOrd="0" presId="urn:microsoft.com/office/officeart/2005/8/layout/hierarchy3"/>
    <dgm:cxn modelId="{FB18771A-4DB8-4F6E-8ADA-917F7366CA99}" type="presOf" srcId="{2D7F79F6-B946-4142-88B4-0FB6141CCB5C}" destId="{EAEEDAC0-FDE1-4FDE-9132-4E89577DFB58}" srcOrd="0" destOrd="0" presId="urn:microsoft.com/office/officeart/2005/8/layout/hierarchy3"/>
    <dgm:cxn modelId="{7B30A320-5B0D-4289-83EB-2F049AA39DB3}" srcId="{F36F9F86-7004-4A46-B6D4-C924A5A520C4}" destId="{E0860288-91F8-4A77-B4E6-E2D60A6509C8}" srcOrd="2" destOrd="0" parTransId="{49567653-4EFE-4561-8E12-98FD6E3530D4}" sibTransId="{CF1BE57B-2D20-488D-A0B3-48F93218470D}"/>
    <dgm:cxn modelId="{8F23FB29-4B4E-4506-9097-356275AC01C2}" srcId="{2E5063CD-DC47-46AB-8911-44C04D78342E}" destId="{89BE6CFB-FD09-4BFF-BA43-60D946D658C5}" srcOrd="3" destOrd="0" parTransId="{073E1046-5037-4549-8F30-C0857E0E2904}" sibTransId="{9111B5EE-3D01-42CC-ABD6-4648DF3C002C}"/>
    <dgm:cxn modelId="{C3B64430-0C91-4576-9B8E-B98368A0232D}" type="presOf" srcId="{DDB32ED8-8763-4E9D-A6CB-655F2BFB0A9A}" destId="{F2DBF585-DD24-4ED8-B74E-77EBFA358079}" srcOrd="0" destOrd="0" presId="urn:microsoft.com/office/officeart/2005/8/layout/hierarchy3"/>
    <dgm:cxn modelId="{BE607B35-E771-4117-B515-783243AA8BCD}" type="presOf" srcId="{D67A8282-E0B3-4710-A5B8-62B755FDF9D5}" destId="{78388F3C-7B17-4DA0-B767-0C51D66B4255}" srcOrd="0" destOrd="0" presId="urn:microsoft.com/office/officeart/2005/8/layout/hierarchy3"/>
    <dgm:cxn modelId="{614A3D3A-F7F0-4DFB-AF86-A60814803FAC}" type="presOf" srcId="{5112274F-16E1-4E81-887E-81A0BDB819F1}" destId="{A3FD42C0-68E3-4F96-9E7F-8A6EF8EF858A}" srcOrd="0" destOrd="0" presId="urn:microsoft.com/office/officeart/2005/8/layout/hierarchy3"/>
    <dgm:cxn modelId="{732B2C63-8688-4B91-9C70-4023A9500C47}" type="presOf" srcId="{96E4EA1A-0A66-4472-8D14-6DFD67ADE427}" destId="{67F95AFC-938E-432E-8C95-E01A6DE29CE6}" srcOrd="0" destOrd="0" presId="urn:microsoft.com/office/officeart/2005/8/layout/hierarchy3"/>
    <dgm:cxn modelId="{439EF444-C30A-4C71-A8B9-71CB0C5D04C8}" type="presOf" srcId="{5ECD1D65-0FC2-4292-88B2-11C52D518EE7}" destId="{CAA5CBD9-522D-4491-B228-57E5905CFFDD}" srcOrd="0" destOrd="0" presId="urn:microsoft.com/office/officeart/2005/8/layout/hierarchy3"/>
    <dgm:cxn modelId="{42DE5246-61C0-4973-BB7C-4DFB90F7C999}" srcId="{F36F9F86-7004-4A46-B6D4-C924A5A520C4}" destId="{A96C5CF5-F940-4BBD-8BD7-2F9290B1B380}" srcOrd="1" destOrd="0" parTransId="{9F2A9D03-24EA-41C9-99EC-B68722A84201}" sibTransId="{A456F82A-5904-495A-B073-15EF386D74DD}"/>
    <dgm:cxn modelId="{9C37116A-197C-4F9F-A495-2D692F3311AA}" type="presOf" srcId="{1CE5A483-AE32-4209-AAB3-44DF1E33B428}" destId="{AB00500B-CF50-49C8-A062-1BD4CB0C1411}" srcOrd="0" destOrd="0" presId="urn:microsoft.com/office/officeart/2005/8/layout/hierarchy3"/>
    <dgm:cxn modelId="{E486164E-0DF6-461F-AA77-D61DB2D7B4C9}" type="presOf" srcId="{48C4E82B-525E-4956-BC8D-8044B4AAC2CB}" destId="{D60394FC-E6DB-4F6D-B156-1A51FD6CB34B}" srcOrd="0" destOrd="0" presId="urn:microsoft.com/office/officeart/2005/8/layout/hierarchy3"/>
    <dgm:cxn modelId="{6F0AA456-C41D-4AFC-BE76-AD18A8EF4E48}" srcId="{2E5063CD-DC47-46AB-8911-44C04D78342E}" destId="{D67A8282-E0B3-4710-A5B8-62B755FDF9D5}" srcOrd="1" destOrd="0" parTransId="{63F43EDE-0C04-4864-A1B5-24BCEDC088D9}" sibTransId="{74F77D96-0911-4D5A-B783-D9B904510222}"/>
    <dgm:cxn modelId="{929A6C57-43B4-42D7-B4E9-502FD4FD60A4}" type="presOf" srcId="{F944C068-AD3B-4298-892E-324823E533BC}" destId="{29CD8C69-09D5-4DB7-8BF6-3A7D5E930B44}" srcOrd="0" destOrd="0" presId="urn:microsoft.com/office/officeart/2005/8/layout/hierarchy3"/>
    <dgm:cxn modelId="{ADE57F57-429D-4333-86FF-481B85EC9E1F}" type="presOf" srcId="{89BE6CFB-FD09-4BFF-BA43-60D946D658C5}" destId="{68E4DEE6-4FB8-4037-922B-FB96E96850A4}" srcOrd="1" destOrd="0" presId="urn:microsoft.com/office/officeart/2005/8/layout/hierarchy3"/>
    <dgm:cxn modelId="{4C7E9682-595C-4998-8A11-84D6E3731180}" srcId="{DDB32ED8-8763-4E9D-A6CB-655F2BFB0A9A}" destId="{48C4E82B-525E-4956-BC8D-8044B4AAC2CB}" srcOrd="1" destOrd="0" parTransId="{5112274F-16E1-4E81-887E-81A0BDB819F1}" sibTransId="{174F49CF-6533-4AE0-9E7B-63F7B3ACB508}"/>
    <dgm:cxn modelId="{87463483-D7EA-4A19-BDA3-BC149E241E71}" type="presOf" srcId="{F36F9F86-7004-4A46-B6D4-C924A5A520C4}" destId="{6BC54E87-F439-4A55-AF25-90E64B54F836}" srcOrd="0" destOrd="0" presId="urn:microsoft.com/office/officeart/2005/8/layout/hierarchy3"/>
    <dgm:cxn modelId="{85426D84-64F5-4B29-8F8F-E8B62F84285C}" type="presOf" srcId="{F36F9F86-7004-4A46-B6D4-C924A5A520C4}" destId="{8C453765-D6A5-4CB1-8487-3C15612F3F6F}" srcOrd="1" destOrd="0" presId="urn:microsoft.com/office/officeart/2005/8/layout/hierarchy3"/>
    <dgm:cxn modelId="{24E85E89-5560-4AE4-968F-5C6B0B9C5302}" type="presOf" srcId="{B81D6FD9-25CC-487E-9AFE-4A896224DB23}" destId="{C89C6B6A-A9CF-4AF4-B9F5-BF13E97904F5}" srcOrd="0" destOrd="0" presId="urn:microsoft.com/office/officeart/2005/8/layout/hierarchy3"/>
    <dgm:cxn modelId="{431DC992-3AF8-40D1-9865-097267E2CC98}" type="presOf" srcId="{2E5063CD-DC47-46AB-8911-44C04D78342E}" destId="{95D64F87-E09D-483F-8C77-8DC5BDDFCD02}" srcOrd="0" destOrd="0" presId="urn:microsoft.com/office/officeart/2005/8/layout/hierarchy3"/>
    <dgm:cxn modelId="{0773C794-DA37-4FC3-A292-EBB86D02019A}" srcId="{DDB32ED8-8763-4E9D-A6CB-655F2BFB0A9A}" destId="{F944C068-AD3B-4298-892E-324823E533BC}" srcOrd="0" destOrd="0" parTransId="{1CE5A483-AE32-4209-AAB3-44DF1E33B428}" sibTransId="{F6D423FE-4B25-4673-8F4C-16132D4AFEA8}"/>
    <dgm:cxn modelId="{FCDB0297-D13F-4389-ACBC-902D89FF6B8B}" type="presOf" srcId="{DDB32ED8-8763-4E9D-A6CB-655F2BFB0A9A}" destId="{595F97C6-F2A5-4941-8F75-A65ED33F8E3A}" srcOrd="1" destOrd="0" presId="urn:microsoft.com/office/officeart/2005/8/layout/hierarchy3"/>
    <dgm:cxn modelId="{DC39A39A-FB7F-4001-80A9-C658125217F7}" srcId="{D67A8282-E0B3-4710-A5B8-62B755FDF9D5}" destId="{7D654B77-1AB1-4491-89F0-81836D542208}" srcOrd="0" destOrd="0" parTransId="{96E4EA1A-0A66-4472-8D14-6DFD67ADE427}" sibTransId="{6FA56208-4B1B-4909-AF24-EA3383F9FA4B}"/>
    <dgm:cxn modelId="{7833BD9D-C999-40E5-94C0-015503DE04A1}" type="presOf" srcId="{7D654B77-1AB1-4491-89F0-81836D542208}" destId="{8F596727-C73D-4B76-8A42-793707B81325}" srcOrd="0" destOrd="0" presId="urn:microsoft.com/office/officeart/2005/8/layout/hierarchy3"/>
    <dgm:cxn modelId="{915BCBB5-8B0B-4BB5-84B1-17EEC4894388}" type="presOf" srcId="{A96C5CF5-F940-4BBD-8BD7-2F9290B1B380}" destId="{AEBBE21A-F657-4558-B212-5C92975631C2}" srcOrd="0" destOrd="0" presId="urn:microsoft.com/office/officeart/2005/8/layout/hierarchy3"/>
    <dgm:cxn modelId="{8C6F45B6-0939-49C0-BCB2-C92057BFAB30}" srcId="{2E5063CD-DC47-46AB-8911-44C04D78342E}" destId="{DDB32ED8-8763-4E9D-A6CB-655F2BFB0A9A}" srcOrd="0" destOrd="0" parTransId="{4AAF893B-21EF-4F79-8A56-0B192C858EF8}" sibTransId="{A73045B9-4D90-4A84-8A46-D0F6B0EAC53B}"/>
    <dgm:cxn modelId="{70565BC7-BECE-4713-B705-5FC9734DD76A}" srcId="{F36F9F86-7004-4A46-B6D4-C924A5A520C4}" destId="{5ECD1D65-0FC2-4292-88B2-11C52D518EE7}" srcOrd="0" destOrd="0" parTransId="{35B77C4D-25F6-44B9-9FCA-CACF973D3F25}" sibTransId="{B8E733D1-5945-4553-87CE-8872BC5A4132}"/>
    <dgm:cxn modelId="{82659AC7-F8B2-417F-A41A-AC3DC60D5261}" type="presOf" srcId="{49567653-4EFE-4561-8E12-98FD6E3530D4}" destId="{238A36B5-3535-4AE1-8306-7DA349BCE238}" srcOrd="0" destOrd="0" presId="urn:microsoft.com/office/officeart/2005/8/layout/hierarchy3"/>
    <dgm:cxn modelId="{13E406DC-8F46-4ADA-B4BF-BC0B70E8FF89}" type="presOf" srcId="{89BE6CFB-FD09-4BFF-BA43-60D946D658C5}" destId="{4B56522D-F34B-4ECA-ACC8-C561B98A9101}" srcOrd="0" destOrd="0" presId="urn:microsoft.com/office/officeart/2005/8/layout/hierarchy3"/>
    <dgm:cxn modelId="{0745BEDE-D4D2-4CC9-A180-94268252155F}" type="presOf" srcId="{9F2A9D03-24EA-41C9-99EC-B68722A84201}" destId="{2CC35CF7-B6A7-47C3-B4AB-C98642B82B0D}" srcOrd="0" destOrd="0" presId="urn:microsoft.com/office/officeart/2005/8/layout/hierarchy3"/>
    <dgm:cxn modelId="{F251FAE2-3E84-458F-93B5-CAEB5BF452C7}" srcId="{DDB32ED8-8763-4E9D-A6CB-655F2BFB0A9A}" destId="{2D7F79F6-B946-4142-88B4-0FB6141CCB5C}" srcOrd="2" destOrd="0" parTransId="{B81D6FD9-25CC-487E-9AFE-4A896224DB23}" sibTransId="{33F79E9D-587A-43E9-B70E-5FB1461734F9}"/>
    <dgm:cxn modelId="{4C2F4FEB-A7F8-4253-BC5B-3D8E4A772AFC}" type="presOf" srcId="{D67A8282-E0B3-4710-A5B8-62B755FDF9D5}" destId="{1B4B9F38-C212-445F-BE84-76D7947ED629}" srcOrd="1" destOrd="0" presId="urn:microsoft.com/office/officeart/2005/8/layout/hierarchy3"/>
    <dgm:cxn modelId="{FBB3AEFA-F979-43E9-A913-F80EA6265F14}" srcId="{2E5063CD-DC47-46AB-8911-44C04D78342E}" destId="{F36F9F86-7004-4A46-B6D4-C924A5A520C4}" srcOrd="2" destOrd="0" parTransId="{1690C12F-BEA9-4774-A823-52D2B5324A84}" sibTransId="{778EAE7A-C671-4D87-BCB2-3B67A0DC6064}"/>
    <dgm:cxn modelId="{712AC7C0-86B9-4334-9496-18497DAF0E46}" type="presParOf" srcId="{95D64F87-E09D-483F-8C77-8DC5BDDFCD02}" destId="{13179B78-8A94-4253-8E14-199DEF2B2396}" srcOrd="0" destOrd="0" presId="urn:microsoft.com/office/officeart/2005/8/layout/hierarchy3"/>
    <dgm:cxn modelId="{5628DAA9-F2DB-458C-8DEA-27CF9EA0BC64}" type="presParOf" srcId="{13179B78-8A94-4253-8E14-199DEF2B2396}" destId="{8B288799-9462-4A85-90E7-F1291B26AB89}" srcOrd="0" destOrd="0" presId="urn:microsoft.com/office/officeart/2005/8/layout/hierarchy3"/>
    <dgm:cxn modelId="{F06CFAD9-7E0C-48D8-8B3D-00C2F747B55B}" type="presParOf" srcId="{8B288799-9462-4A85-90E7-F1291B26AB89}" destId="{F2DBF585-DD24-4ED8-B74E-77EBFA358079}" srcOrd="0" destOrd="0" presId="urn:microsoft.com/office/officeart/2005/8/layout/hierarchy3"/>
    <dgm:cxn modelId="{B0C9AF12-CC8A-4BB2-B6B2-35ED392D2C23}" type="presParOf" srcId="{8B288799-9462-4A85-90E7-F1291B26AB89}" destId="{595F97C6-F2A5-4941-8F75-A65ED33F8E3A}" srcOrd="1" destOrd="0" presId="urn:microsoft.com/office/officeart/2005/8/layout/hierarchy3"/>
    <dgm:cxn modelId="{2E1F2650-0FB7-453F-BB90-2436AD2492B8}" type="presParOf" srcId="{13179B78-8A94-4253-8E14-199DEF2B2396}" destId="{3EEECF15-D593-4CE0-A2A1-93501BE96AF0}" srcOrd="1" destOrd="0" presId="urn:microsoft.com/office/officeart/2005/8/layout/hierarchy3"/>
    <dgm:cxn modelId="{180E3EC8-0259-4464-9230-802975799800}" type="presParOf" srcId="{3EEECF15-D593-4CE0-A2A1-93501BE96AF0}" destId="{AB00500B-CF50-49C8-A062-1BD4CB0C1411}" srcOrd="0" destOrd="0" presId="urn:microsoft.com/office/officeart/2005/8/layout/hierarchy3"/>
    <dgm:cxn modelId="{17DE18E0-0824-4739-ACDC-60925AF5ECCC}" type="presParOf" srcId="{3EEECF15-D593-4CE0-A2A1-93501BE96AF0}" destId="{29CD8C69-09D5-4DB7-8BF6-3A7D5E930B44}" srcOrd="1" destOrd="0" presId="urn:microsoft.com/office/officeart/2005/8/layout/hierarchy3"/>
    <dgm:cxn modelId="{8F582F5B-94CA-4DD4-868F-B64C44461EB0}" type="presParOf" srcId="{3EEECF15-D593-4CE0-A2A1-93501BE96AF0}" destId="{A3FD42C0-68E3-4F96-9E7F-8A6EF8EF858A}" srcOrd="2" destOrd="0" presId="urn:microsoft.com/office/officeart/2005/8/layout/hierarchy3"/>
    <dgm:cxn modelId="{B76C917B-835A-4EF9-807D-9FB5AA7C348D}" type="presParOf" srcId="{3EEECF15-D593-4CE0-A2A1-93501BE96AF0}" destId="{D60394FC-E6DB-4F6D-B156-1A51FD6CB34B}" srcOrd="3" destOrd="0" presId="urn:microsoft.com/office/officeart/2005/8/layout/hierarchy3"/>
    <dgm:cxn modelId="{5CE40250-5874-41A9-8101-A09D8BB00141}" type="presParOf" srcId="{3EEECF15-D593-4CE0-A2A1-93501BE96AF0}" destId="{C89C6B6A-A9CF-4AF4-B9F5-BF13E97904F5}" srcOrd="4" destOrd="0" presId="urn:microsoft.com/office/officeart/2005/8/layout/hierarchy3"/>
    <dgm:cxn modelId="{804CEB9F-12B9-4981-BAB7-0186D61F362F}" type="presParOf" srcId="{3EEECF15-D593-4CE0-A2A1-93501BE96AF0}" destId="{EAEEDAC0-FDE1-4FDE-9132-4E89577DFB58}" srcOrd="5" destOrd="0" presId="urn:microsoft.com/office/officeart/2005/8/layout/hierarchy3"/>
    <dgm:cxn modelId="{B156DB75-523F-4F20-8026-9196FC296E60}" type="presParOf" srcId="{95D64F87-E09D-483F-8C77-8DC5BDDFCD02}" destId="{5BEACE73-DF24-4F7C-9EBA-8526ACB8522A}" srcOrd="1" destOrd="0" presId="urn:microsoft.com/office/officeart/2005/8/layout/hierarchy3"/>
    <dgm:cxn modelId="{B563B207-CBFA-4928-B39C-0E0C4DA77D3E}" type="presParOf" srcId="{5BEACE73-DF24-4F7C-9EBA-8526ACB8522A}" destId="{7C562F94-8D7F-41D3-B1B3-149D3364BB2C}" srcOrd="0" destOrd="0" presId="urn:microsoft.com/office/officeart/2005/8/layout/hierarchy3"/>
    <dgm:cxn modelId="{A829F123-027E-4085-8082-6A3102222B65}" type="presParOf" srcId="{7C562F94-8D7F-41D3-B1B3-149D3364BB2C}" destId="{78388F3C-7B17-4DA0-B767-0C51D66B4255}" srcOrd="0" destOrd="0" presId="urn:microsoft.com/office/officeart/2005/8/layout/hierarchy3"/>
    <dgm:cxn modelId="{D274F3B0-12CB-4092-8DFB-9789DD7551AF}" type="presParOf" srcId="{7C562F94-8D7F-41D3-B1B3-149D3364BB2C}" destId="{1B4B9F38-C212-445F-BE84-76D7947ED629}" srcOrd="1" destOrd="0" presId="urn:microsoft.com/office/officeart/2005/8/layout/hierarchy3"/>
    <dgm:cxn modelId="{75BE428A-D333-49A8-8B26-9953FD401844}" type="presParOf" srcId="{5BEACE73-DF24-4F7C-9EBA-8526ACB8522A}" destId="{28711967-597B-426A-8B46-9999EEB2FB3F}" srcOrd="1" destOrd="0" presId="urn:microsoft.com/office/officeart/2005/8/layout/hierarchy3"/>
    <dgm:cxn modelId="{9793216D-19C7-4417-AF9D-98EFED68F84E}" type="presParOf" srcId="{28711967-597B-426A-8B46-9999EEB2FB3F}" destId="{67F95AFC-938E-432E-8C95-E01A6DE29CE6}" srcOrd="0" destOrd="0" presId="urn:microsoft.com/office/officeart/2005/8/layout/hierarchy3"/>
    <dgm:cxn modelId="{849E19F8-92C7-44F6-B726-1E14BEF152D8}" type="presParOf" srcId="{28711967-597B-426A-8B46-9999EEB2FB3F}" destId="{8F596727-C73D-4B76-8A42-793707B81325}" srcOrd="1" destOrd="0" presId="urn:microsoft.com/office/officeart/2005/8/layout/hierarchy3"/>
    <dgm:cxn modelId="{939B34DA-DB84-4C7B-8F97-357FC046535F}" type="presParOf" srcId="{95D64F87-E09D-483F-8C77-8DC5BDDFCD02}" destId="{9930FFD6-B15E-4E60-B3AF-D30B845D166E}" srcOrd="2" destOrd="0" presId="urn:microsoft.com/office/officeart/2005/8/layout/hierarchy3"/>
    <dgm:cxn modelId="{4B30E3F8-0169-4780-B386-B60A571C56CF}" type="presParOf" srcId="{9930FFD6-B15E-4E60-B3AF-D30B845D166E}" destId="{758ECFBF-A0AE-4E50-8A13-98D1E8C65EF8}" srcOrd="0" destOrd="0" presId="urn:microsoft.com/office/officeart/2005/8/layout/hierarchy3"/>
    <dgm:cxn modelId="{7F59972A-3366-4921-96E9-4C572B86CDFE}" type="presParOf" srcId="{758ECFBF-A0AE-4E50-8A13-98D1E8C65EF8}" destId="{6BC54E87-F439-4A55-AF25-90E64B54F836}" srcOrd="0" destOrd="0" presId="urn:microsoft.com/office/officeart/2005/8/layout/hierarchy3"/>
    <dgm:cxn modelId="{A915617B-295E-432F-A42C-7D05A8145885}" type="presParOf" srcId="{758ECFBF-A0AE-4E50-8A13-98D1E8C65EF8}" destId="{8C453765-D6A5-4CB1-8487-3C15612F3F6F}" srcOrd="1" destOrd="0" presId="urn:microsoft.com/office/officeart/2005/8/layout/hierarchy3"/>
    <dgm:cxn modelId="{606AC6A4-6B6E-43F6-AF3D-CD1976CAE56B}" type="presParOf" srcId="{9930FFD6-B15E-4E60-B3AF-D30B845D166E}" destId="{5F81462B-13CA-4C59-8FBC-5B4511F50148}" srcOrd="1" destOrd="0" presId="urn:microsoft.com/office/officeart/2005/8/layout/hierarchy3"/>
    <dgm:cxn modelId="{11170E50-EE36-4184-8235-58B3AB768B63}" type="presParOf" srcId="{5F81462B-13CA-4C59-8FBC-5B4511F50148}" destId="{40B43F12-7728-4AC5-A478-570C2A7EBDD7}" srcOrd="0" destOrd="0" presId="urn:microsoft.com/office/officeart/2005/8/layout/hierarchy3"/>
    <dgm:cxn modelId="{766CFDB9-EB3F-406E-93CA-D72D78BBFA3E}" type="presParOf" srcId="{5F81462B-13CA-4C59-8FBC-5B4511F50148}" destId="{CAA5CBD9-522D-4491-B228-57E5905CFFDD}" srcOrd="1" destOrd="0" presId="urn:microsoft.com/office/officeart/2005/8/layout/hierarchy3"/>
    <dgm:cxn modelId="{48412A3A-4057-4143-9CEA-D7A635596D56}" type="presParOf" srcId="{5F81462B-13CA-4C59-8FBC-5B4511F50148}" destId="{2CC35CF7-B6A7-47C3-B4AB-C98642B82B0D}" srcOrd="2" destOrd="0" presId="urn:microsoft.com/office/officeart/2005/8/layout/hierarchy3"/>
    <dgm:cxn modelId="{893FFB26-BD73-441E-A98D-A1AC475D20DC}" type="presParOf" srcId="{5F81462B-13CA-4C59-8FBC-5B4511F50148}" destId="{AEBBE21A-F657-4558-B212-5C92975631C2}" srcOrd="3" destOrd="0" presId="urn:microsoft.com/office/officeart/2005/8/layout/hierarchy3"/>
    <dgm:cxn modelId="{A25B92FD-15D1-4945-B446-E04B783A3C3B}" type="presParOf" srcId="{5F81462B-13CA-4C59-8FBC-5B4511F50148}" destId="{238A36B5-3535-4AE1-8306-7DA349BCE238}" srcOrd="4" destOrd="0" presId="urn:microsoft.com/office/officeart/2005/8/layout/hierarchy3"/>
    <dgm:cxn modelId="{A2D2AA2F-C666-449A-9022-B110E9237C90}" type="presParOf" srcId="{5F81462B-13CA-4C59-8FBC-5B4511F50148}" destId="{C09BDA19-BB82-4F67-B2BE-C43884E08377}" srcOrd="5" destOrd="0" presId="urn:microsoft.com/office/officeart/2005/8/layout/hierarchy3"/>
    <dgm:cxn modelId="{6BF937F9-2487-421D-894D-B40F5BA4C226}" type="presParOf" srcId="{95D64F87-E09D-483F-8C77-8DC5BDDFCD02}" destId="{5C2EB420-14B0-4556-9509-4A217F44F933}" srcOrd="3" destOrd="0" presId="urn:microsoft.com/office/officeart/2005/8/layout/hierarchy3"/>
    <dgm:cxn modelId="{FFAB0B18-5315-4329-8AFA-110BC029834E}" type="presParOf" srcId="{5C2EB420-14B0-4556-9509-4A217F44F933}" destId="{CBDDD937-6935-4438-B114-5F1626B7D318}" srcOrd="0" destOrd="0" presId="urn:microsoft.com/office/officeart/2005/8/layout/hierarchy3"/>
    <dgm:cxn modelId="{61206392-C2D8-4A5F-A1CA-1F7A6CA6FFB6}" type="presParOf" srcId="{CBDDD937-6935-4438-B114-5F1626B7D318}" destId="{4B56522D-F34B-4ECA-ACC8-C561B98A9101}" srcOrd="0" destOrd="0" presId="urn:microsoft.com/office/officeart/2005/8/layout/hierarchy3"/>
    <dgm:cxn modelId="{64A95CCB-8027-4D9D-886C-AF4D900C1C81}" type="presParOf" srcId="{CBDDD937-6935-4438-B114-5F1626B7D318}" destId="{68E4DEE6-4FB8-4037-922B-FB96E96850A4}" srcOrd="1" destOrd="0" presId="urn:microsoft.com/office/officeart/2005/8/layout/hierarchy3"/>
    <dgm:cxn modelId="{41C76014-6BE7-40E5-81FC-535381CDC23E}" type="presParOf" srcId="{5C2EB420-14B0-4556-9509-4A217F44F933}" destId="{564CDCE7-6138-497C-94D8-C78528FAA9C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1FECFA-5253-4056-82AB-087D28363658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54087F1D-B029-41ED-821F-21D959D269AD}">
      <dgm:prSet phldrT="[Texte]" custT="1"/>
      <dgm:spPr/>
      <dgm:t>
        <a:bodyPr/>
        <a:lstStyle/>
        <a:p>
          <a:r>
            <a:rPr lang="fr-FR" sz="2000" dirty="0"/>
            <a:t>Sept / </a:t>
          </a:r>
          <a:r>
            <a:rPr lang="fr-FR" sz="2000" dirty="0" err="1"/>
            <a:t>Oct</a:t>
          </a:r>
          <a:endParaRPr lang="fr-FR" sz="1200" dirty="0"/>
        </a:p>
      </dgm:t>
    </dgm:pt>
    <dgm:pt modelId="{9A192F22-D703-4C96-A635-D7F55BD78128}" type="parTrans" cxnId="{B2B499F3-F0BC-44FB-98C6-86A3B176C382}">
      <dgm:prSet/>
      <dgm:spPr/>
      <dgm:t>
        <a:bodyPr/>
        <a:lstStyle/>
        <a:p>
          <a:endParaRPr lang="fr-FR" sz="1200"/>
        </a:p>
      </dgm:t>
    </dgm:pt>
    <dgm:pt modelId="{9D877DCF-F7DB-4178-8847-9EDFFA6B8007}" type="sibTrans" cxnId="{B2B499F3-F0BC-44FB-98C6-86A3B176C382}">
      <dgm:prSet/>
      <dgm:spPr/>
      <dgm:t>
        <a:bodyPr/>
        <a:lstStyle/>
        <a:p>
          <a:endParaRPr lang="fr-FR" sz="1200"/>
        </a:p>
      </dgm:t>
    </dgm:pt>
    <dgm:pt modelId="{5358419A-C9EB-46C1-8582-35A54D2D68A2}">
      <dgm:prSet phldrT="[Texte]" custT="1"/>
      <dgm:spPr/>
      <dgm:t>
        <a:bodyPr/>
        <a:lstStyle/>
        <a:p>
          <a:r>
            <a:rPr lang="fr-FR" sz="2000" dirty="0"/>
            <a:t>Aout</a:t>
          </a:r>
          <a:endParaRPr lang="fr-FR" sz="1200" dirty="0"/>
        </a:p>
      </dgm:t>
    </dgm:pt>
    <dgm:pt modelId="{96E8D8B5-1653-48BF-8497-3FA2D718F660}" type="parTrans" cxnId="{510D7D87-182F-49D5-A81C-916F6C245541}">
      <dgm:prSet/>
      <dgm:spPr/>
      <dgm:t>
        <a:bodyPr/>
        <a:lstStyle/>
        <a:p>
          <a:endParaRPr lang="fr-FR"/>
        </a:p>
      </dgm:t>
    </dgm:pt>
    <dgm:pt modelId="{C6797B45-CA0B-42FB-954D-BB3AD33ED370}" type="sibTrans" cxnId="{510D7D87-182F-49D5-A81C-916F6C245541}">
      <dgm:prSet/>
      <dgm:spPr/>
      <dgm:t>
        <a:bodyPr/>
        <a:lstStyle/>
        <a:p>
          <a:endParaRPr lang="fr-FR"/>
        </a:p>
      </dgm:t>
    </dgm:pt>
    <dgm:pt modelId="{C09200DD-F3DE-49A1-B913-00486EC713AC}">
      <dgm:prSet phldrT="[Texte]" custT="1"/>
      <dgm:spPr/>
      <dgm:t>
        <a:bodyPr/>
        <a:lstStyle/>
        <a:p>
          <a:r>
            <a:rPr lang="fr-FR" sz="2000" dirty="0"/>
            <a:t>Juillet</a:t>
          </a:r>
          <a:r>
            <a:rPr lang="fr-FR" sz="1200" dirty="0"/>
            <a:t> </a:t>
          </a:r>
        </a:p>
      </dgm:t>
    </dgm:pt>
    <dgm:pt modelId="{22AC903E-3109-444E-AFBB-ED5824943C09}" type="sibTrans" cxnId="{6357D655-4E99-4916-B00F-6DD2E13AFA40}">
      <dgm:prSet/>
      <dgm:spPr/>
      <dgm:t>
        <a:bodyPr/>
        <a:lstStyle/>
        <a:p>
          <a:endParaRPr lang="fr-FR"/>
        </a:p>
      </dgm:t>
    </dgm:pt>
    <dgm:pt modelId="{064DDF3A-3386-46EF-87D5-98515358A623}" type="parTrans" cxnId="{6357D655-4E99-4916-B00F-6DD2E13AFA40}">
      <dgm:prSet/>
      <dgm:spPr/>
      <dgm:t>
        <a:bodyPr/>
        <a:lstStyle/>
        <a:p>
          <a:endParaRPr lang="fr-FR"/>
        </a:p>
      </dgm:t>
    </dgm:pt>
    <dgm:pt modelId="{2A9BABB9-25EF-4110-B240-9A59AF393B89}" type="pres">
      <dgm:prSet presAssocID="{FA1FECFA-5253-4056-82AB-087D28363658}" presName="Name0" presStyleCnt="0">
        <dgm:presLayoutVars>
          <dgm:dir/>
          <dgm:animLvl val="lvl"/>
          <dgm:resizeHandles val="exact"/>
        </dgm:presLayoutVars>
      </dgm:prSet>
      <dgm:spPr/>
    </dgm:pt>
    <dgm:pt modelId="{AC5C7A70-87EF-44BA-8BF8-11FC7D5501E9}" type="pres">
      <dgm:prSet presAssocID="{FA1FECFA-5253-4056-82AB-087D28363658}" presName="dummy" presStyleCnt="0"/>
      <dgm:spPr/>
    </dgm:pt>
    <dgm:pt modelId="{43B13D4F-C3B8-4656-B43D-A840DA71FEAE}" type="pres">
      <dgm:prSet presAssocID="{FA1FECFA-5253-4056-82AB-087D28363658}" presName="linH" presStyleCnt="0"/>
      <dgm:spPr/>
    </dgm:pt>
    <dgm:pt modelId="{10EF196D-6D25-417D-BC46-81CAE7744551}" type="pres">
      <dgm:prSet presAssocID="{FA1FECFA-5253-4056-82AB-087D28363658}" presName="padding1" presStyleCnt="0"/>
      <dgm:spPr/>
    </dgm:pt>
    <dgm:pt modelId="{235B53D3-3D50-4635-BCA0-45325F38ED2C}" type="pres">
      <dgm:prSet presAssocID="{C09200DD-F3DE-49A1-B913-00486EC713AC}" presName="linV" presStyleCnt="0"/>
      <dgm:spPr/>
    </dgm:pt>
    <dgm:pt modelId="{30CA2DE4-3FFC-4DBD-9180-3E796ED0606E}" type="pres">
      <dgm:prSet presAssocID="{C09200DD-F3DE-49A1-B913-00486EC713AC}" presName="spVertical1" presStyleCnt="0"/>
      <dgm:spPr/>
    </dgm:pt>
    <dgm:pt modelId="{67F9EAA2-E7B4-4723-A57A-D5E4029D3A2E}" type="pres">
      <dgm:prSet presAssocID="{C09200DD-F3DE-49A1-B913-00486EC713AC}" presName="parTx" presStyleLbl="revTx" presStyleIdx="0" presStyleCnt="3" custScaleX="39714" custLinFactNeighborX="-75218" custLinFactNeighborY="6811">
        <dgm:presLayoutVars>
          <dgm:chMax val="0"/>
          <dgm:chPref val="0"/>
          <dgm:bulletEnabled val="1"/>
        </dgm:presLayoutVars>
      </dgm:prSet>
      <dgm:spPr/>
    </dgm:pt>
    <dgm:pt modelId="{54192EE7-D01D-49F6-93C6-83D9A3A7BB3F}" type="pres">
      <dgm:prSet presAssocID="{C09200DD-F3DE-49A1-B913-00486EC713AC}" presName="spVertical2" presStyleCnt="0"/>
      <dgm:spPr/>
    </dgm:pt>
    <dgm:pt modelId="{3471D419-F67C-4D65-B9A0-277CB0BD4FF2}" type="pres">
      <dgm:prSet presAssocID="{C09200DD-F3DE-49A1-B913-00486EC713AC}" presName="spVertical3" presStyleCnt="0"/>
      <dgm:spPr/>
    </dgm:pt>
    <dgm:pt modelId="{D054622D-7B1C-4A5E-AAFD-B645E866442C}" type="pres">
      <dgm:prSet presAssocID="{22AC903E-3109-444E-AFBB-ED5824943C09}" presName="space" presStyleCnt="0"/>
      <dgm:spPr/>
    </dgm:pt>
    <dgm:pt modelId="{F3D22603-A2DB-49EB-88A0-8E166E24DA57}" type="pres">
      <dgm:prSet presAssocID="{5358419A-C9EB-46C1-8582-35A54D2D68A2}" presName="linV" presStyleCnt="0"/>
      <dgm:spPr/>
    </dgm:pt>
    <dgm:pt modelId="{621F3432-1A79-40BB-B057-93D27457237B}" type="pres">
      <dgm:prSet presAssocID="{5358419A-C9EB-46C1-8582-35A54D2D68A2}" presName="spVertical1" presStyleCnt="0"/>
      <dgm:spPr/>
    </dgm:pt>
    <dgm:pt modelId="{219ED220-2BA1-4A7A-93E7-DC3C71E07BD8}" type="pres">
      <dgm:prSet presAssocID="{5358419A-C9EB-46C1-8582-35A54D2D68A2}" presName="parTx" presStyleLbl="revTx" presStyleIdx="1" presStyleCnt="3" custScaleX="49159" custLinFactNeighborX="-43245" custLinFactNeighborY="9">
        <dgm:presLayoutVars>
          <dgm:chMax val="0"/>
          <dgm:chPref val="0"/>
          <dgm:bulletEnabled val="1"/>
        </dgm:presLayoutVars>
      </dgm:prSet>
      <dgm:spPr/>
    </dgm:pt>
    <dgm:pt modelId="{44F8AA67-C307-45B3-9BEF-B988AE6BC989}" type="pres">
      <dgm:prSet presAssocID="{5358419A-C9EB-46C1-8582-35A54D2D68A2}" presName="spVertical2" presStyleCnt="0"/>
      <dgm:spPr/>
    </dgm:pt>
    <dgm:pt modelId="{26A01ABF-2A32-428C-BD93-FFEF1F2CBCE1}" type="pres">
      <dgm:prSet presAssocID="{5358419A-C9EB-46C1-8582-35A54D2D68A2}" presName="spVertical3" presStyleCnt="0"/>
      <dgm:spPr/>
    </dgm:pt>
    <dgm:pt modelId="{C615BA77-89A8-4C56-8330-4E7E0751482C}" type="pres">
      <dgm:prSet presAssocID="{C6797B45-CA0B-42FB-954D-BB3AD33ED370}" presName="space" presStyleCnt="0"/>
      <dgm:spPr/>
    </dgm:pt>
    <dgm:pt modelId="{18B007EA-6609-4B64-8117-5416DADC71EA}" type="pres">
      <dgm:prSet presAssocID="{54087F1D-B029-41ED-821F-21D959D269AD}" presName="linV" presStyleCnt="0"/>
      <dgm:spPr/>
    </dgm:pt>
    <dgm:pt modelId="{CD2381DD-2E2A-43A9-B480-93F2BCA863DF}" type="pres">
      <dgm:prSet presAssocID="{54087F1D-B029-41ED-821F-21D959D269AD}" presName="spVertical1" presStyleCnt="0"/>
      <dgm:spPr/>
    </dgm:pt>
    <dgm:pt modelId="{B986ECD0-7E61-4252-B6AF-25B01C0162F3}" type="pres">
      <dgm:prSet presAssocID="{54087F1D-B029-41ED-821F-21D959D269AD}" presName="parTx" presStyleLbl="revTx" presStyleIdx="2" presStyleCnt="3" custScaleX="43359" custLinFactNeighborX="-13633" custLinFactNeighborY="9">
        <dgm:presLayoutVars>
          <dgm:chMax val="0"/>
          <dgm:chPref val="0"/>
          <dgm:bulletEnabled val="1"/>
        </dgm:presLayoutVars>
      </dgm:prSet>
      <dgm:spPr/>
    </dgm:pt>
    <dgm:pt modelId="{8F98996F-BAF9-4ABB-BC08-3EDE51A12C36}" type="pres">
      <dgm:prSet presAssocID="{54087F1D-B029-41ED-821F-21D959D269AD}" presName="spVertical2" presStyleCnt="0"/>
      <dgm:spPr/>
    </dgm:pt>
    <dgm:pt modelId="{5824E994-FFCB-4510-872A-25160318E028}" type="pres">
      <dgm:prSet presAssocID="{54087F1D-B029-41ED-821F-21D959D269AD}" presName="spVertical3" presStyleCnt="0"/>
      <dgm:spPr/>
    </dgm:pt>
    <dgm:pt modelId="{3D04F35A-0EE6-4EF4-A9DF-CF21C3ADD71B}" type="pres">
      <dgm:prSet presAssocID="{FA1FECFA-5253-4056-82AB-087D28363658}" presName="padding2" presStyleCnt="0"/>
      <dgm:spPr/>
    </dgm:pt>
    <dgm:pt modelId="{64D9AD10-D0B8-4159-A56E-DA40648A59D9}" type="pres">
      <dgm:prSet presAssocID="{FA1FECFA-5253-4056-82AB-087D28363658}" presName="negArrow" presStyleCnt="0"/>
      <dgm:spPr/>
    </dgm:pt>
    <dgm:pt modelId="{0A76BC6F-6981-4F3F-9C70-742C8C588D4B}" type="pres">
      <dgm:prSet presAssocID="{FA1FECFA-5253-4056-82AB-087D28363658}" presName="backgroundArrow" presStyleLbl="node1" presStyleIdx="0" presStyleCnt="1" custScaleY="190354" custLinFactNeighborX="-2033" custLinFactNeighborY="2221"/>
      <dgm:spPr>
        <a:solidFill>
          <a:schemeClr val="accent4">
            <a:lumMod val="20000"/>
            <a:lumOff val="80000"/>
          </a:schemeClr>
        </a:solidFill>
      </dgm:spPr>
    </dgm:pt>
  </dgm:ptLst>
  <dgm:cxnLst>
    <dgm:cxn modelId="{A1F7B45E-3512-48C5-ACC9-EC03D3906DBA}" type="presOf" srcId="{C09200DD-F3DE-49A1-B913-00486EC713AC}" destId="{67F9EAA2-E7B4-4723-A57A-D5E4029D3A2E}" srcOrd="0" destOrd="0" presId="urn:microsoft.com/office/officeart/2005/8/layout/hProcess3"/>
    <dgm:cxn modelId="{6357D655-4E99-4916-B00F-6DD2E13AFA40}" srcId="{FA1FECFA-5253-4056-82AB-087D28363658}" destId="{C09200DD-F3DE-49A1-B913-00486EC713AC}" srcOrd="0" destOrd="0" parTransId="{064DDF3A-3386-46EF-87D5-98515358A623}" sibTransId="{22AC903E-3109-444E-AFBB-ED5824943C09}"/>
    <dgm:cxn modelId="{96204F7C-74D9-41A7-A9D4-99C0BF77315A}" type="presOf" srcId="{54087F1D-B029-41ED-821F-21D959D269AD}" destId="{B986ECD0-7E61-4252-B6AF-25B01C0162F3}" srcOrd="0" destOrd="0" presId="urn:microsoft.com/office/officeart/2005/8/layout/hProcess3"/>
    <dgm:cxn modelId="{510D7D87-182F-49D5-A81C-916F6C245541}" srcId="{FA1FECFA-5253-4056-82AB-087D28363658}" destId="{5358419A-C9EB-46C1-8582-35A54D2D68A2}" srcOrd="1" destOrd="0" parTransId="{96E8D8B5-1653-48BF-8497-3FA2D718F660}" sibTransId="{C6797B45-CA0B-42FB-954D-BB3AD33ED370}"/>
    <dgm:cxn modelId="{B9323094-C321-4756-A9B1-762F19EA3692}" type="presOf" srcId="{FA1FECFA-5253-4056-82AB-087D28363658}" destId="{2A9BABB9-25EF-4110-B240-9A59AF393B89}" srcOrd="0" destOrd="0" presId="urn:microsoft.com/office/officeart/2005/8/layout/hProcess3"/>
    <dgm:cxn modelId="{B61AACA1-B7CC-4077-9C7C-C61214B54B42}" type="presOf" srcId="{5358419A-C9EB-46C1-8582-35A54D2D68A2}" destId="{219ED220-2BA1-4A7A-93E7-DC3C71E07BD8}" srcOrd="0" destOrd="0" presId="urn:microsoft.com/office/officeart/2005/8/layout/hProcess3"/>
    <dgm:cxn modelId="{B2B499F3-F0BC-44FB-98C6-86A3B176C382}" srcId="{FA1FECFA-5253-4056-82AB-087D28363658}" destId="{54087F1D-B029-41ED-821F-21D959D269AD}" srcOrd="2" destOrd="0" parTransId="{9A192F22-D703-4C96-A635-D7F55BD78128}" sibTransId="{9D877DCF-F7DB-4178-8847-9EDFFA6B8007}"/>
    <dgm:cxn modelId="{588EFDF7-8FF8-4F30-A6D7-C4E721F5DC07}" type="presParOf" srcId="{2A9BABB9-25EF-4110-B240-9A59AF393B89}" destId="{AC5C7A70-87EF-44BA-8BF8-11FC7D5501E9}" srcOrd="0" destOrd="0" presId="urn:microsoft.com/office/officeart/2005/8/layout/hProcess3"/>
    <dgm:cxn modelId="{2BB18D12-A4A9-4F90-A12C-D97FD5C151D5}" type="presParOf" srcId="{2A9BABB9-25EF-4110-B240-9A59AF393B89}" destId="{43B13D4F-C3B8-4656-B43D-A840DA71FEAE}" srcOrd="1" destOrd="0" presId="urn:microsoft.com/office/officeart/2005/8/layout/hProcess3"/>
    <dgm:cxn modelId="{BB4FC138-E7DC-4D60-8417-600B9AB46AF8}" type="presParOf" srcId="{43B13D4F-C3B8-4656-B43D-A840DA71FEAE}" destId="{10EF196D-6D25-417D-BC46-81CAE7744551}" srcOrd="0" destOrd="0" presId="urn:microsoft.com/office/officeart/2005/8/layout/hProcess3"/>
    <dgm:cxn modelId="{80AF1F40-4109-4AD2-8C49-4B102D59C4BD}" type="presParOf" srcId="{43B13D4F-C3B8-4656-B43D-A840DA71FEAE}" destId="{235B53D3-3D50-4635-BCA0-45325F38ED2C}" srcOrd="1" destOrd="0" presId="urn:microsoft.com/office/officeart/2005/8/layout/hProcess3"/>
    <dgm:cxn modelId="{034C74FA-2CD6-4317-9AF3-CC0395804D87}" type="presParOf" srcId="{235B53D3-3D50-4635-BCA0-45325F38ED2C}" destId="{30CA2DE4-3FFC-4DBD-9180-3E796ED0606E}" srcOrd="0" destOrd="0" presId="urn:microsoft.com/office/officeart/2005/8/layout/hProcess3"/>
    <dgm:cxn modelId="{57D90F89-C55F-4AE5-B320-4276D80A516A}" type="presParOf" srcId="{235B53D3-3D50-4635-BCA0-45325F38ED2C}" destId="{67F9EAA2-E7B4-4723-A57A-D5E4029D3A2E}" srcOrd="1" destOrd="0" presId="urn:microsoft.com/office/officeart/2005/8/layout/hProcess3"/>
    <dgm:cxn modelId="{11DE3444-13AB-4AD9-B086-87F4BED28AA5}" type="presParOf" srcId="{235B53D3-3D50-4635-BCA0-45325F38ED2C}" destId="{54192EE7-D01D-49F6-93C6-83D9A3A7BB3F}" srcOrd="2" destOrd="0" presId="urn:microsoft.com/office/officeart/2005/8/layout/hProcess3"/>
    <dgm:cxn modelId="{DDB8314B-5DBE-4454-862A-C76647225C26}" type="presParOf" srcId="{235B53D3-3D50-4635-BCA0-45325F38ED2C}" destId="{3471D419-F67C-4D65-B9A0-277CB0BD4FF2}" srcOrd="3" destOrd="0" presId="urn:microsoft.com/office/officeart/2005/8/layout/hProcess3"/>
    <dgm:cxn modelId="{DD4DB1F1-DC00-4AF7-A4A3-62E8085E98E1}" type="presParOf" srcId="{43B13D4F-C3B8-4656-B43D-A840DA71FEAE}" destId="{D054622D-7B1C-4A5E-AAFD-B645E866442C}" srcOrd="2" destOrd="0" presId="urn:microsoft.com/office/officeart/2005/8/layout/hProcess3"/>
    <dgm:cxn modelId="{4A3F86D8-5E6E-4C8A-9CC0-F04E07C85F30}" type="presParOf" srcId="{43B13D4F-C3B8-4656-B43D-A840DA71FEAE}" destId="{F3D22603-A2DB-49EB-88A0-8E166E24DA57}" srcOrd="3" destOrd="0" presId="urn:microsoft.com/office/officeart/2005/8/layout/hProcess3"/>
    <dgm:cxn modelId="{D4B7E6F4-BCEB-46F9-93A5-C73F8C47463C}" type="presParOf" srcId="{F3D22603-A2DB-49EB-88A0-8E166E24DA57}" destId="{621F3432-1A79-40BB-B057-93D27457237B}" srcOrd="0" destOrd="0" presId="urn:microsoft.com/office/officeart/2005/8/layout/hProcess3"/>
    <dgm:cxn modelId="{1F1C646F-B271-421E-BECA-0F1398031E64}" type="presParOf" srcId="{F3D22603-A2DB-49EB-88A0-8E166E24DA57}" destId="{219ED220-2BA1-4A7A-93E7-DC3C71E07BD8}" srcOrd="1" destOrd="0" presId="urn:microsoft.com/office/officeart/2005/8/layout/hProcess3"/>
    <dgm:cxn modelId="{28BA54B0-A817-45A8-BDD9-5F86FFD0F81A}" type="presParOf" srcId="{F3D22603-A2DB-49EB-88A0-8E166E24DA57}" destId="{44F8AA67-C307-45B3-9BEF-B988AE6BC989}" srcOrd="2" destOrd="0" presId="urn:microsoft.com/office/officeart/2005/8/layout/hProcess3"/>
    <dgm:cxn modelId="{0DDB16D8-2C87-49F5-BD4F-F5F4787D1D57}" type="presParOf" srcId="{F3D22603-A2DB-49EB-88A0-8E166E24DA57}" destId="{26A01ABF-2A32-428C-BD93-FFEF1F2CBCE1}" srcOrd="3" destOrd="0" presId="urn:microsoft.com/office/officeart/2005/8/layout/hProcess3"/>
    <dgm:cxn modelId="{D1158EDE-410F-4E3D-B9AF-32D3A610D6C2}" type="presParOf" srcId="{43B13D4F-C3B8-4656-B43D-A840DA71FEAE}" destId="{C615BA77-89A8-4C56-8330-4E7E0751482C}" srcOrd="4" destOrd="0" presId="urn:microsoft.com/office/officeart/2005/8/layout/hProcess3"/>
    <dgm:cxn modelId="{3586DBCD-14FF-4B05-BAA8-D73DBED82E0B}" type="presParOf" srcId="{43B13D4F-C3B8-4656-B43D-A840DA71FEAE}" destId="{18B007EA-6609-4B64-8117-5416DADC71EA}" srcOrd="5" destOrd="0" presId="urn:microsoft.com/office/officeart/2005/8/layout/hProcess3"/>
    <dgm:cxn modelId="{A5D1DE25-224B-4F25-8FF5-D32D51F1C9A5}" type="presParOf" srcId="{18B007EA-6609-4B64-8117-5416DADC71EA}" destId="{CD2381DD-2E2A-43A9-B480-93F2BCA863DF}" srcOrd="0" destOrd="0" presId="urn:microsoft.com/office/officeart/2005/8/layout/hProcess3"/>
    <dgm:cxn modelId="{D332D23A-9E7E-4463-A683-A3144594E303}" type="presParOf" srcId="{18B007EA-6609-4B64-8117-5416DADC71EA}" destId="{B986ECD0-7E61-4252-B6AF-25B01C0162F3}" srcOrd="1" destOrd="0" presId="urn:microsoft.com/office/officeart/2005/8/layout/hProcess3"/>
    <dgm:cxn modelId="{EC0B97F2-41DF-4EF3-93D9-C84A17796665}" type="presParOf" srcId="{18B007EA-6609-4B64-8117-5416DADC71EA}" destId="{8F98996F-BAF9-4ABB-BC08-3EDE51A12C36}" srcOrd="2" destOrd="0" presId="urn:microsoft.com/office/officeart/2005/8/layout/hProcess3"/>
    <dgm:cxn modelId="{E7216CBA-A4CA-412B-8ABC-139B30F848FD}" type="presParOf" srcId="{18B007EA-6609-4B64-8117-5416DADC71EA}" destId="{5824E994-FFCB-4510-872A-25160318E028}" srcOrd="3" destOrd="0" presId="urn:microsoft.com/office/officeart/2005/8/layout/hProcess3"/>
    <dgm:cxn modelId="{1A20A4F5-12CA-4DAA-8197-A36E74CE20A9}" type="presParOf" srcId="{43B13D4F-C3B8-4656-B43D-A840DA71FEAE}" destId="{3D04F35A-0EE6-4EF4-A9DF-CF21C3ADD71B}" srcOrd="6" destOrd="0" presId="urn:microsoft.com/office/officeart/2005/8/layout/hProcess3"/>
    <dgm:cxn modelId="{F8E956CA-0130-4635-BBF7-ACF306DB2430}" type="presParOf" srcId="{43B13D4F-C3B8-4656-B43D-A840DA71FEAE}" destId="{64D9AD10-D0B8-4159-A56E-DA40648A59D9}" srcOrd="7" destOrd="0" presId="urn:microsoft.com/office/officeart/2005/8/layout/hProcess3"/>
    <dgm:cxn modelId="{0C5A3CEE-8127-430A-85F4-F5F2B1A7FE60}" type="presParOf" srcId="{43B13D4F-C3B8-4656-B43D-A840DA71FEAE}" destId="{0A76BC6F-6981-4F3F-9C70-742C8C588D4B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BF585-DD24-4ED8-B74E-77EBFA358079}">
      <dsp:nvSpPr>
        <dsp:cNvPr id="0" name=""/>
        <dsp:cNvSpPr/>
      </dsp:nvSpPr>
      <dsp:spPr>
        <a:xfrm>
          <a:off x="7206" y="390549"/>
          <a:ext cx="3084969" cy="821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/>
            <a:t>DIAGNOSTIC QUANTITATIF</a:t>
          </a:r>
          <a:endParaRPr lang="fr-FR" sz="2000" kern="1200" dirty="0"/>
        </a:p>
      </dsp:txBody>
      <dsp:txXfrm>
        <a:off x="31278" y="414621"/>
        <a:ext cx="3036825" cy="773750"/>
      </dsp:txXfrm>
    </dsp:sp>
    <dsp:sp modelId="{AB00500B-CF50-49C8-A062-1BD4CB0C1411}">
      <dsp:nvSpPr>
        <dsp:cNvPr id="0" name=""/>
        <dsp:cNvSpPr/>
      </dsp:nvSpPr>
      <dsp:spPr>
        <a:xfrm>
          <a:off x="315703" y="1212443"/>
          <a:ext cx="308496" cy="630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0604"/>
              </a:lnTo>
              <a:lnTo>
                <a:pt x="308496" y="6306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CD8C69-09D5-4DB7-8BF6-3A7D5E930B44}">
      <dsp:nvSpPr>
        <dsp:cNvPr id="0" name=""/>
        <dsp:cNvSpPr/>
      </dsp:nvSpPr>
      <dsp:spPr>
        <a:xfrm>
          <a:off x="624200" y="1429277"/>
          <a:ext cx="2384711" cy="827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Caractéristiques du territoire et de la population</a:t>
          </a:r>
        </a:p>
      </dsp:txBody>
      <dsp:txXfrm>
        <a:off x="648438" y="1453515"/>
        <a:ext cx="2336235" cy="779065"/>
      </dsp:txXfrm>
    </dsp:sp>
    <dsp:sp modelId="{A3FD42C0-68E3-4F96-9E7F-8A6EF8EF858A}">
      <dsp:nvSpPr>
        <dsp:cNvPr id="0" name=""/>
        <dsp:cNvSpPr/>
      </dsp:nvSpPr>
      <dsp:spPr>
        <a:xfrm>
          <a:off x="315703" y="1212443"/>
          <a:ext cx="308496" cy="1477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7317"/>
              </a:lnTo>
              <a:lnTo>
                <a:pt x="308496" y="14773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0394FC-E6DB-4F6D-B156-1A51FD6CB34B}">
      <dsp:nvSpPr>
        <dsp:cNvPr id="0" name=""/>
        <dsp:cNvSpPr/>
      </dsp:nvSpPr>
      <dsp:spPr>
        <a:xfrm>
          <a:off x="624200" y="2473652"/>
          <a:ext cx="2316782" cy="432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Besoins de santé</a:t>
          </a:r>
        </a:p>
      </dsp:txBody>
      <dsp:txXfrm>
        <a:off x="636859" y="2486311"/>
        <a:ext cx="2291464" cy="406900"/>
      </dsp:txXfrm>
    </dsp:sp>
    <dsp:sp modelId="{C89C6B6A-A9CF-4AF4-B9F5-BF13E97904F5}">
      <dsp:nvSpPr>
        <dsp:cNvPr id="0" name=""/>
        <dsp:cNvSpPr/>
      </dsp:nvSpPr>
      <dsp:spPr>
        <a:xfrm>
          <a:off x="315703" y="1212443"/>
          <a:ext cx="308496" cy="2311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1897"/>
              </a:lnTo>
              <a:lnTo>
                <a:pt x="308496" y="23118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EDAC0-FDE1-4FDE-9132-4E89577DFB58}">
      <dsp:nvSpPr>
        <dsp:cNvPr id="0" name=""/>
        <dsp:cNvSpPr/>
      </dsp:nvSpPr>
      <dsp:spPr>
        <a:xfrm>
          <a:off x="624200" y="3122704"/>
          <a:ext cx="2336335" cy="8032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Offre de santé et de prévention</a:t>
          </a:r>
        </a:p>
      </dsp:txBody>
      <dsp:txXfrm>
        <a:off x="647727" y="3146231"/>
        <a:ext cx="2289281" cy="756219"/>
      </dsp:txXfrm>
    </dsp:sp>
    <dsp:sp modelId="{78388F3C-7B17-4DA0-B767-0C51D66B4255}">
      <dsp:nvSpPr>
        <dsp:cNvPr id="0" name=""/>
        <dsp:cNvSpPr/>
      </dsp:nvSpPr>
      <dsp:spPr>
        <a:xfrm>
          <a:off x="3232163" y="324995"/>
          <a:ext cx="2880088" cy="806638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/>
            <a:t>ENTRETIENS AVEC LES SIGNATAIRES ET PARTENAIRES DU CLS</a:t>
          </a:r>
          <a:endParaRPr lang="fr-FR" sz="1700" kern="1200" dirty="0"/>
        </a:p>
      </dsp:txBody>
      <dsp:txXfrm>
        <a:off x="3255789" y="348621"/>
        <a:ext cx="2832836" cy="759386"/>
      </dsp:txXfrm>
    </dsp:sp>
    <dsp:sp modelId="{67F95AFC-938E-432E-8C95-E01A6DE29CE6}">
      <dsp:nvSpPr>
        <dsp:cNvPr id="0" name=""/>
        <dsp:cNvSpPr/>
      </dsp:nvSpPr>
      <dsp:spPr>
        <a:xfrm>
          <a:off x="3520172" y="1131634"/>
          <a:ext cx="268087" cy="1007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7725"/>
              </a:lnTo>
              <a:lnTo>
                <a:pt x="268087" y="10077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96727-C73D-4B76-8A42-793707B81325}">
      <dsp:nvSpPr>
        <dsp:cNvPr id="0" name=""/>
        <dsp:cNvSpPr/>
      </dsp:nvSpPr>
      <dsp:spPr>
        <a:xfrm>
          <a:off x="3788260" y="1392910"/>
          <a:ext cx="2259760" cy="1492899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11 entretiens réalisés: élus, ARS, département, région, sous-préfecture, CPAM, CTS58, DAC58, EPSM, URPS pharmaciens</a:t>
          </a:r>
        </a:p>
      </dsp:txBody>
      <dsp:txXfrm>
        <a:off x="3831986" y="1436636"/>
        <a:ext cx="2172308" cy="1405447"/>
      </dsp:txXfrm>
    </dsp:sp>
    <dsp:sp modelId="{6BC54E87-F439-4A55-AF25-90E64B54F836}">
      <dsp:nvSpPr>
        <dsp:cNvPr id="0" name=""/>
        <dsp:cNvSpPr/>
      </dsp:nvSpPr>
      <dsp:spPr>
        <a:xfrm>
          <a:off x="6344732" y="386498"/>
          <a:ext cx="2107102" cy="867334"/>
        </a:xfrm>
        <a:prstGeom prst="roundRect">
          <a:avLst>
            <a:gd name="adj" fmla="val 10000"/>
          </a:avLst>
        </a:prstGeom>
        <a:solidFill>
          <a:srgbClr val="DAAA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/>
            <a:t>QUESTIONNAIRE AUX ACTEURS DU CLS</a:t>
          </a:r>
          <a:endParaRPr lang="fr-FR" sz="1700" kern="1200" dirty="0"/>
        </a:p>
      </dsp:txBody>
      <dsp:txXfrm>
        <a:off x="6370135" y="411901"/>
        <a:ext cx="2056296" cy="816528"/>
      </dsp:txXfrm>
    </dsp:sp>
    <dsp:sp modelId="{40B43F12-7728-4AC5-A478-570C2A7EBDD7}">
      <dsp:nvSpPr>
        <dsp:cNvPr id="0" name=""/>
        <dsp:cNvSpPr/>
      </dsp:nvSpPr>
      <dsp:spPr>
        <a:xfrm>
          <a:off x="6555442" y="1253833"/>
          <a:ext cx="243210" cy="472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927"/>
              </a:lnTo>
              <a:lnTo>
                <a:pt x="243210" y="4729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5CBD9-522D-4491-B228-57E5905CFFDD}">
      <dsp:nvSpPr>
        <dsp:cNvPr id="0" name=""/>
        <dsp:cNvSpPr/>
      </dsp:nvSpPr>
      <dsp:spPr>
        <a:xfrm>
          <a:off x="6798653" y="1457752"/>
          <a:ext cx="1575676" cy="538016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Enquête en ligne</a:t>
          </a:r>
        </a:p>
      </dsp:txBody>
      <dsp:txXfrm>
        <a:off x="6814411" y="1473510"/>
        <a:ext cx="1544160" cy="506500"/>
      </dsp:txXfrm>
    </dsp:sp>
    <dsp:sp modelId="{2CC35CF7-B6A7-47C3-B4AB-C98642B82B0D}">
      <dsp:nvSpPr>
        <dsp:cNvPr id="0" name=""/>
        <dsp:cNvSpPr/>
      </dsp:nvSpPr>
      <dsp:spPr>
        <a:xfrm>
          <a:off x="6555442" y="1253833"/>
          <a:ext cx="243210" cy="1256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6112"/>
              </a:lnTo>
              <a:lnTo>
                <a:pt x="243210" y="12561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BBE21A-F657-4558-B212-5C92975631C2}">
      <dsp:nvSpPr>
        <dsp:cNvPr id="0" name=""/>
        <dsp:cNvSpPr/>
      </dsp:nvSpPr>
      <dsp:spPr>
        <a:xfrm>
          <a:off x="6798653" y="2242013"/>
          <a:ext cx="1560383" cy="535865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33 acteurs sollicités</a:t>
          </a:r>
        </a:p>
      </dsp:txBody>
      <dsp:txXfrm>
        <a:off x="6814348" y="2257708"/>
        <a:ext cx="1528993" cy="504475"/>
      </dsp:txXfrm>
    </dsp:sp>
    <dsp:sp modelId="{238A36B5-3535-4AE1-8306-7DA349BCE238}">
      <dsp:nvSpPr>
        <dsp:cNvPr id="0" name=""/>
        <dsp:cNvSpPr/>
      </dsp:nvSpPr>
      <dsp:spPr>
        <a:xfrm>
          <a:off x="6555442" y="1253833"/>
          <a:ext cx="243210" cy="2189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9303"/>
              </a:lnTo>
              <a:lnTo>
                <a:pt x="243210" y="21893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9BDA19-BB82-4F67-B2BE-C43884E08377}">
      <dsp:nvSpPr>
        <dsp:cNvPr id="0" name=""/>
        <dsp:cNvSpPr/>
      </dsp:nvSpPr>
      <dsp:spPr>
        <a:xfrm>
          <a:off x="6798653" y="2972308"/>
          <a:ext cx="1510966" cy="941656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16 réponses dont 11 exploitables</a:t>
          </a:r>
        </a:p>
      </dsp:txBody>
      <dsp:txXfrm>
        <a:off x="6826233" y="2999888"/>
        <a:ext cx="1455806" cy="886496"/>
      </dsp:txXfrm>
    </dsp:sp>
    <dsp:sp modelId="{4B56522D-F34B-4ECA-ACC8-C561B98A9101}">
      <dsp:nvSpPr>
        <dsp:cNvPr id="0" name=""/>
        <dsp:cNvSpPr/>
      </dsp:nvSpPr>
      <dsp:spPr>
        <a:xfrm>
          <a:off x="8616506" y="940959"/>
          <a:ext cx="1543508" cy="632356"/>
        </a:xfrm>
        <a:prstGeom prst="roundRect">
          <a:avLst>
            <a:gd name="adj" fmla="val 10000"/>
          </a:avLst>
        </a:prstGeom>
        <a:solidFill>
          <a:srgbClr val="FFABA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SYNTHESE</a:t>
          </a:r>
        </a:p>
      </dsp:txBody>
      <dsp:txXfrm>
        <a:off x="8635027" y="959480"/>
        <a:ext cx="1506466" cy="5953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6BC6F-6981-4F3F-9C70-742C8C588D4B}">
      <dsp:nvSpPr>
        <dsp:cNvPr id="0" name=""/>
        <dsp:cNvSpPr/>
      </dsp:nvSpPr>
      <dsp:spPr>
        <a:xfrm>
          <a:off x="0" y="0"/>
          <a:ext cx="10974170" cy="757609"/>
        </a:xfrm>
        <a:prstGeom prst="rightArrow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6ECD0-7E61-4252-B6AF-25B01C0162F3}">
      <dsp:nvSpPr>
        <dsp:cNvPr id="0" name=""/>
        <dsp:cNvSpPr/>
      </dsp:nvSpPr>
      <dsp:spPr>
        <a:xfrm>
          <a:off x="8330262" y="189187"/>
          <a:ext cx="1261597" cy="378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Sept / </a:t>
          </a:r>
          <a:r>
            <a:rPr lang="fr-FR" sz="2000" kern="1200" dirty="0" err="1"/>
            <a:t>Oct</a:t>
          </a:r>
          <a:endParaRPr lang="fr-FR" sz="1200" kern="1200" dirty="0"/>
        </a:p>
      </dsp:txBody>
      <dsp:txXfrm>
        <a:off x="8330262" y="189187"/>
        <a:ext cx="1261597" cy="378341"/>
      </dsp:txXfrm>
    </dsp:sp>
    <dsp:sp modelId="{219ED220-2BA1-4A7A-93E7-DC3C71E07BD8}">
      <dsp:nvSpPr>
        <dsp:cNvPr id="0" name=""/>
        <dsp:cNvSpPr/>
      </dsp:nvSpPr>
      <dsp:spPr>
        <a:xfrm>
          <a:off x="3892688" y="189187"/>
          <a:ext cx="1430357" cy="378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Aout</a:t>
          </a:r>
          <a:endParaRPr lang="fr-FR" sz="1200" kern="1200" dirty="0"/>
        </a:p>
      </dsp:txBody>
      <dsp:txXfrm>
        <a:off x="3892688" y="189187"/>
        <a:ext cx="1430357" cy="378341"/>
      </dsp:txXfrm>
    </dsp:sp>
    <dsp:sp modelId="{67F9EAA2-E7B4-4723-A57A-D5E4029D3A2E}">
      <dsp:nvSpPr>
        <dsp:cNvPr id="0" name=""/>
        <dsp:cNvSpPr/>
      </dsp:nvSpPr>
      <dsp:spPr>
        <a:xfrm>
          <a:off x="0" y="202055"/>
          <a:ext cx="1155540" cy="378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Juillet</a:t>
          </a:r>
          <a:r>
            <a:rPr lang="fr-FR" sz="1200" kern="1200" dirty="0"/>
            <a:t> </a:t>
          </a:r>
        </a:p>
      </dsp:txBody>
      <dsp:txXfrm>
        <a:off x="0" y="202055"/>
        <a:ext cx="1155540" cy="378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0.50333</cdr:x>
      <cdr:y>0.37917</cdr:y>
    </cdr:from>
    <cdr:to>
      <cdr:x>0.63833</cdr:x>
      <cdr:y>0.45972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17152691-6013-BE3E-D98B-8F333F970E8B}"/>
            </a:ext>
          </a:extLst>
        </cdr:cNvPr>
        <cdr:cNvSpPr txBox="1"/>
      </cdr:nvSpPr>
      <cdr:spPr>
        <a:xfrm xmlns:a="http://schemas.openxmlformats.org/drawingml/2006/main">
          <a:off x="2301240" y="1040130"/>
          <a:ext cx="617220" cy="220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100" b="1" dirty="0">
              <a:solidFill>
                <a:srgbClr val="C00000"/>
              </a:solidFill>
            </a:rPr>
            <a:t>CANCER</a:t>
          </a:r>
        </a:p>
      </cdr:txBody>
    </cdr:sp>
  </cdr:relSizeAnchor>
  <cdr:relSizeAnchor xmlns:cdr="http://schemas.openxmlformats.org/drawingml/2006/chartDrawing">
    <cdr:from>
      <cdr:x>0.51757</cdr:x>
      <cdr:y>0.54315</cdr:y>
    </cdr:from>
    <cdr:to>
      <cdr:x>0.72257</cdr:x>
      <cdr:y>0.72231</cdr:y>
    </cdr:to>
    <cdr:sp macro="" textlink="">
      <cdr:nvSpPr>
        <cdr:cNvPr id="3" name="ZoneTexte 2">
          <a:extLst xmlns:a="http://schemas.openxmlformats.org/drawingml/2006/main">
            <a:ext uri="{FF2B5EF4-FFF2-40B4-BE49-F238E27FC236}">
              <a16:creationId xmlns:a16="http://schemas.microsoft.com/office/drawing/2014/main" id="{08796D3D-D77B-1CCD-5363-7B24EFEF3CD3}"/>
            </a:ext>
          </a:extLst>
        </cdr:cNvPr>
        <cdr:cNvSpPr txBox="1"/>
      </cdr:nvSpPr>
      <cdr:spPr>
        <a:xfrm xmlns:a="http://schemas.openxmlformats.org/drawingml/2006/main">
          <a:off x="1861515" y="1438222"/>
          <a:ext cx="737311" cy="4744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100" b="1">
              <a:solidFill>
                <a:schemeClr val="accent1">
                  <a:lumMod val="75000"/>
                </a:schemeClr>
              </a:solidFill>
            </a:rPr>
            <a:t>Maladies cardio-</a:t>
          </a:r>
        </a:p>
        <a:p xmlns:a="http://schemas.openxmlformats.org/drawingml/2006/main">
          <a:r>
            <a:rPr lang="fr-FR" sz="1100" b="1">
              <a:solidFill>
                <a:schemeClr val="accent1">
                  <a:lumMod val="75000"/>
                </a:schemeClr>
              </a:solidFill>
            </a:rPr>
            <a:t>vasculaires</a:t>
          </a:r>
        </a:p>
      </cdr:txBody>
    </cdr:sp>
  </cdr:relSizeAnchor>
  <cdr:relSizeAnchor xmlns:cdr="http://schemas.openxmlformats.org/drawingml/2006/chartDrawing">
    <cdr:from>
      <cdr:x>0.33669</cdr:x>
      <cdr:y>0.6226</cdr:y>
    </cdr:from>
    <cdr:to>
      <cdr:x>0.50003</cdr:x>
      <cdr:y>0.80863</cdr:y>
    </cdr:to>
    <cdr:sp macro="" textlink="">
      <cdr:nvSpPr>
        <cdr:cNvPr id="4" name="ZoneTexte 3">
          <a:extLst xmlns:a="http://schemas.openxmlformats.org/drawingml/2006/main">
            <a:ext uri="{FF2B5EF4-FFF2-40B4-BE49-F238E27FC236}">
              <a16:creationId xmlns:a16="http://schemas.microsoft.com/office/drawing/2014/main" id="{225694B9-6614-1F78-A6D2-F272EA25BE87}"/>
            </a:ext>
          </a:extLst>
        </cdr:cNvPr>
        <cdr:cNvSpPr txBox="1"/>
      </cdr:nvSpPr>
      <cdr:spPr>
        <a:xfrm xmlns:a="http://schemas.openxmlformats.org/drawingml/2006/main">
          <a:off x="1210970" y="1648618"/>
          <a:ext cx="587452" cy="492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100" b="1" dirty="0">
              <a:solidFill>
                <a:srgbClr val="7030A0"/>
              </a:solidFill>
            </a:rPr>
            <a:t>Maladies </a:t>
          </a:r>
        </a:p>
        <a:p xmlns:a="http://schemas.openxmlformats.org/drawingml/2006/main">
          <a:r>
            <a:rPr lang="fr-FR" sz="1100" b="1" dirty="0">
              <a:solidFill>
                <a:srgbClr val="7030A0"/>
              </a:solidFill>
            </a:rPr>
            <a:t>respiratoires</a:t>
          </a:r>
        </a:p>
      </cdr:txBody>
    </cdr:sp>
  </cdr:relSizeAnchor>
  <cdr:relSizeAnchor xmlns:cdr="http://schemas.openxmlformats.org/drawingml/2006/chartDrawing">
    <cdr:from>
      <cdr:x>0.2641</cdr:x>
      <cdr:y>0.41945</cdr:y>
    </cdr:from>
    <cdr:to>
      <cdr:x>0.3991</cdr:x>
      <cdr:y>0.5</cdr:y>
    </cdr:to>
    <cdr:sp macro="" textlink="">
      <cdr:nvSpPr>
        <cdr:cNvPr id="5" name="ZoneTexte 1">
          <a:extLst xmlns:a="http://schemas.openxmlformats.org/drawingml/2006/main">
            <a:ext uri="{FF2B5EF4-FFF2-40B4-BE49-F238E27FC236}">
              <a16:creationId xmlns:a16="http://schemas.microsoft.com/office/drawing/2014/main" id="{149F45F9-9D70-445C-E1EE-A6C260D0E7CA}"/>
            </a:ext>
          </a:extLst>
        </cdr:cNvPr>
        <cdr:cNvSpPr txBox="1"/>
      </cdr:nvSpPr>
      <cdr:spPr>
        <a:xfrm xmlns:a="http://schemas.openxmlformats.org/drawingml/2006/main">
          <a:off x="792088" y="994369"/>
          <a:ext cx="404893" cy="1909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000" b="1" dirty="0">
              <a:solidFill>
                <a:srgbClr val="92D050"/>
              </a:solidFill>
            </a:rPr>
            <a:t>Autres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0.54944</cdr:x>
      <cdr:y>0.36574</cdr:y>
    </cdr:from>
    <cdr:to>
      <cdr:x>0.65564</cdr:x>
      <cdr:y>0.4435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EF6F7516-A95F-8BFD-58C2-DA7ADA8B86A1}"/>
            </a:ext>
          </a:extLst>
        </cdr:cNvPr>
        <cdr:cNvSpPr txBox="1"/>
      </cdr:nvSpPr>
      <cdr:spPr>
        <a:xfrm xmlns:a="http://schemas.openxmlformats.org/drawingml/2006/main">
          <a:off x="2512060" y="1003300"/>
          <a:ext cx="485546" cy="213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100" b="1">
              <a:solidFill>
                <a:srgbClr val="C00000"/>
              </a:solidFill>
            </a:rPr>
            <a:t>CANCER</a:t>
          </a:r>
        </a:p>
      </cdr:txBody>
    </cdr:sp>
  </cdr:relSizeAnchor>
  <cdr:relSizeAnchor xmlns:cdr="http://schemas.openxmlformats.org/drawingml/2006/chartDrawing">
    <cdr:from>
      <cdr:x>0.49111</cdr:x>
      <cdr:y>0.67963</cdr:y>
    </cdr:from>
    <cdr:to>
      <cdr:x>0.65333</cdr:x>
      <cdr:y>0.81111</cdr:y>
    </cdr:to>
    <cdr:sp macro="" textlink="">
      <cdr:nvSpPr>
        <cdr:cNvPr id="3" name="ZoneTexte 1">
          <a:extLst xmlns:a="http://schemas.openxmlformats.org/drawingml/2006/main">
            <a:ext uri="{FF2B5EF4-FFF2-40B4-BE49-F238E27FC236}">
              <a16:creationId xmlns:a16="http://schemas.microsoft.com/office/drawing/2014/main" id="{6BD3D114-C1D7-71E1-2602-4DE7333EAF85}"/>
            </a:ext>
          </a:extLst>
        </cdr:cNvPr>
        <cdr:cNvSpPr txBox="1"/>
      </cdr:nvSpPr>
      <cdr:spPr>
        <a:xfrm xmlns:a="http://schemas.openxmlformats.org/drawingml/2006/main">
          <a:off x="2245360" y="1864360"/>
          <a:ext cx="741680" cy="3606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100" b="1">
              <a:solidFill>
                <a:schemeClr val="accent1">
                  <a:lumMod val="75000"/>
                </a:schemeClr>
              </a:solidFill>
            </a:rPr>
            <a:t>Maladies cardio-</a:t>
          </a:r>
        </a:p>
        <a:p xmlns:a="http://schemas.openxmlformats.org/drawingml/2006/main">
          <a:r>
            <a:rPr lang="fr-FR" sz="1100" b="1">
              <a:solidFill>
                <a:schemeClr val="accent1">
                  <a:lumMod val="75000"/>
                </a:schemeClr>
              </a:solidFill>
            </a:rPr>
            <a:t>vasculaires</a:t>
          </a:r>
        </a:p>
      </cdr:txBody>
    </cdr:sp>
  </cdr:relSizeAnchor>
  <cdr:relSizeAnchor xmlns:cdr="http://schemas.openxmlformats.org/drawingml/2006/chartDrawing">
    <cdr:from>
      <cdr:x>0.09382</cdr:x>
      <cdr:y>0.70802</cdr:y>
    </cdr:from>
    <cdr:to>
      <cdr:x>0.22231</cdr:x>
      <cdr:y>0.88759</cdr:y>
    </cdr:to>
    <cdr:sp macro="" textlink="">
      <cdr:nvSpPr>
        <cdr:cNvPr id="4" name="ZoneTexte 1">
          <a:extLst xmlns:a="http://schemas.openxmlformats.org/drawingml/2006/main">
            <a:ext uri="{FF2B5EF4-FFF2-40B4-BE49-F238E27FC236}">
              <a16:creationId xmlns:a16="http://schemas.microsoft.com/office/drawing/2014/main" id="{6E1DBEC8-0CF2-4D61-004B-7077F6F145CE}"/>
            </a:ext>
          </a:extLst>
        </cdr:cNvPr>
        <cdr:cNvSpPr txBox="1"/>
      </cdr:nvSpPr>
      <cdr:spPr>
        <a:xfrm xmlns:a="http://schemas.openxmlformats.org/drawingml/2006/main">
          <a:off x="216196" y="1195322"/>
          <a:ext cx="296096" cy="3031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100" b="1" dirty="0">
              <a:solidFill>
                <a:srgbClr val="7030A0"/>
              </a:solidFill>
            </a:rPr>
            <a:t>Maladies </a:t>
          </a:r>
        </a:p>
        <a:p xmlns:a="http://schemas.openxmlformats.org/drawingml/2006/main">
          <a:r>
            <a:rPr lang="fr-FR" sz="1100" b="1" dirty="0">
              <a:solidFill>
                <a:srgbClr val="7030A0"/>
              </a:solidFill>
            </a:rPr>
            <a:t>respiratoires</a:t>
          </a:r>
        </a:p>
      </cdr:txBody>
    </cdr:sp>
  </cdr:relSizeAnchor>
  <cdr:relSizeAnchor xmlns:cdr="http://schemas.openxmlformats.org/drawingml/2006/chartDrawing">
    <cdr:from>
      <cdr:x>0.25006</cdr:x>
      <cdr:y>0.36373</cdr:y>
    </cdr:from>
    <cdr:to>
      <cdr:x>0.42576</cdr:x>
      <cdr:y>0.47684</cdr:y>
    </cdr:to>
    <cdr:sp macro="" textlink="">
      <cdr:nvSpPr>
        <cdr:cNvPr id="5" name="ZoneTexte 1">
          <a:extLst xmlns:a="http://schemas.openxmlformats.org/drawingml/2006/main">
            <a:ext uri="{FF2B5EF4-FFF2-40B4-BE49-F238E27FC236}">
              <a16:creationId xmlns:a16="http://schemas.microsoft.com/office/drawing/2014/main" id="{33E15BE0-3FA3-7587-2AF1-49CFF6423D15}"/>
            </a:ext>
          </a:extLst>
        </cdr:cNvPr>
        <cdr:cNvSpPr txBox="1"/>
      </cdr:nvSpPr>
      <cdr:spPr>
        <a:xfrm xmlns:a="http://schemas.openxmlformats.org/drawingml/2006/main">
          <a:off x="576236" y="614072"/>
          <a:ext cx="404893" cy="1909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000" b="1" dirty="0">
              <a:solidFill>
                <a:srgbClr val="92D050"/>
              </a:solidFill>
            </a:rPr>
            <a:t>Autres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0.51506</cdr:x>
      <cdr:y>0.37954</cdr:y>
    </cdr:from>
    <cdr:to>
      <cdr:x>0.70084</cdr:x>
      <cdr:y>0.48303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57206429-9222-39A9-20F7-CDEB16DAEE4E}"/>
            </a:ext>
          </a:extLst>
        </cdr:cNvPr>
        <cdr:cNvSpPr txBox="1"/>
      </cdr:nvSpPr>
      <cdr:spPr>
        <a:xfrm xmlns:a="http://schemas.openxmlformats.org/drawingml/2006/main">
          <a:off x="1346200" y="782320"/>
          <a:ext cx="485546" cy="213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100" b="1">
              <a:solidFill>
                <a:srgbClr val="C00000"/>
              </a:solidFill>
            </a:rPr>
            <a:t>CANCER</a:t>
          </a:r>
        </a:p>
      </cdr:txBody>
    </cdr:sp>
  </cdr:relSizeAnchor>
  <cdr:relSizeAnchor xmlns:cdr="http://schemas.openxmlformats.org/drawingml/2006/chartDrawing">
    <cdr:from>
      <cdr:x>0.50049</cdr:x>
      <cdr:y>0.68638</cdr:y>
    </cdr:from>
    <cdr:to>
      <cdr:x>0.78426</cdr:x>
      <cdr:y>0.86137</cdr:y>
    </cdr:to>
    <cdr:sp macro="" textlink="">
      <cdr:nvSpPr>
        <cdr:cNvPr id="3" name="ZoneTexte 1">
          <a:extLst xmlns:a="http://schemas.openxmlformats.org/drawingml/2006/main">
            <a:ext uri="{FF2B5EF4-FFF2-40B4-BE49-F238E27FC236}">
              <a16:creationId xmlns:a16="http://schemas.microsoft.com/office/drawing/2014/main" id="{0F009423-A649-FAF7-E4D2-A03DC024C7A3}"/>
            </a:ext>
          </a:extLst>
        </cdr:cNvPr>
        <cdr:cNvSpPr txBox="1"/>
      </cdr:nvSpPr>
      <cdr:spPr>
        <a:xfrm xmlns:a="http://schemas.openxmlformats.org/drawingml/2006/main">
          <a:off x="1308100" y="1414780"/>
          <a:ext cx="741680" cy="3606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100" b="1">
              <a:solidFill>
                <a:schemeClr val="accent1">
                  <a:lumMod val="75000"/>
                </a:schemeClr>
              </a:solidFill>
            </a:rPr>
            <a:t>Maladies cardio-</a:t>
          </a:r>
        </a:p>
        <a:p xmlns:a="http://schemas.openxmlformats.org/drawingml/2006/main">
          <a:r>
            <a:rPr lang="fr-FR" sz="1100" b="1">
              <a:solidFill>
                <a:schemeClr val="accent1">
                  <a:lumMod val="75000"/>
                </a:schemeClr>
              </a:solidFill>
            </a:rPr>
            <a:t>vasculaires</a:t>
          </a:r>
        </a:p>
      </cdr:txBody>
    </cdr:sp>
  </cdr:relSizeAnchor>
  <cdr:relSizeAnchor xmlns:cdr="http://schemas.openxmlformats.org/drawingml/2006/chartDrawing">
    <cdr:from>
      <cdr:x>0.10451</cdr:x>
      <cdr:y>0.61111</cdr:y>
    </cdr:from>
    <cdr:to>
      <cdr:x>0.32928</cdr:x>
      <cdr:y>0.8501</cdr:y>
    </cdr:to>
    <cdr:sp macro="" textlink="">
      <cdr:nvSpPr>
        <cdr:cNvPr id="4" name="ZoneTexte 1">
          <a:extLst xmlns:a="http://schemas.openxmlformats.org/drawingml/2006/main">
            <a:ext uri="{FF2B5EF4-FFF2-40B4-BE49-F238E27FC236}">
              <a16:creationId xmlns:a16="http://schemas.microsoft.com/office/drawing/2014/main" id="{867232A4-0A6D-7CB2-A50B-E64BA065DDD7}"/>
            </a:ext>
          </a:extLst>
        </cdr:cNvPr>
        <cdr:cNvSpPr txBox="1"/>
      </cdr:nvSpPr>
      <cdr:spPr>
        <a:xfrm xmlns:a="http://schemas.openxmlformats.org/drawingml/2006/main">
          <a:off x="226894" y="922696"/>
          <a:ext cx="488000" cy="3608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100" b="1" dirty="0">
              <a:solidFill>
                <a:srgbClr val="7030A0"/>
              </a:solidFill>
            </a:rPr>
            <a:t>Maladies </a:t>
          </a:r>
        </a:p>
        <a:p xmlns:a="http://schemas.openxmlformats.org/drawingml/2006/main">
          <a:r>
            <a:rPr lang="fr-FR" sz="1100" b="1" dirty="0">
              <a:solidFill>
                <a:srgbClr val="7030A0"/>
              </a:solidFill>
            </a:rPr>
            <a:t>respiratoires</a:t>
          </a:r>
        </a:p>
      </cdr:txBody>
    </cdr:sp>
  </cdr:relSizeAnchor>
  <cdr:relSizeAnchor xmlns:cdr="http://schemas.openxmlformats.org/drawingml/2006/chartDrawing">
    <cdr:from>
      <cdr:x>0.27034</cdr:x>
      <cdr:y>0.34761</cdr:y>
    </cdr:from>
    <cdr:to>
      <cdr:x>0.45683</cdr:x>
      <cdr:y>0.47408</cdr:y>
    </cdr:to>
    <cdr:sp macro="" textlink="">
      <cdr:nvSpPr>
        <cdr:cNvPr id="5" name="ZoneTexte 1">
          <a:extLst xmlns:a="http://schemas.openxmlformats.org/drawingml/2006/main">
            <a:ext uri="{FF2B5EF4-FFF2-40B4-BE49-F238E27FC236}">
              <a16:creationId xmlns:a16="http://schemas.microsoft.com/office/drawing/2014/main" id="{33E15BE0-3FA3-7587-2AF1-49CFF6423D15}"/>
            </a:ext>
          </a:extLst>
        </cdr:cNvPr>
        <cdr:cNvSpPr txBox="1"/>
      </cdr:nvSpPr>
      <cdr:spPr>
        <a:xfrm xmlns:a="http://schemas.openxmlformats.org/drawingml/2006/main">
          <a:off x="586934" y="524851"/>
          <a:ext cx="404893" cy="1909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000" b="1" dirty="0">
              <a:solidFill>
                <a:srgbClr val="92D050"/>
              </a:solidFill>
            </a:rPr>
            <a:t>Autres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7F71A2D-A59F-4331-86BF-4434E3E2FE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5"/>
            <a:ext cx="2951905" cy="497604"/>
          </a:xfrm>
          <a:prstGeom prst="rect">
            <a:avLst/>
          </a:prstGeom>
        </p:spPr>
        <p:txBody>
          <a:bodyPr vert="horz" lIns="91365" tIns="45681" rIns="91365" bIns="45681" rtlCol="0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" charset="0"/>
                <a:ea typeface="+mn-ea"/>
                <a:cs typeface="Arial Unicode MS" pitchFamily="32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40BD696-D648-4C7A-8631-88098A22E0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885" y="5"/>
            <a:ext cx="2951905" cy="497604"/>
          </a:xfrm>
          <a:prstGeom prst="rect">
            <a:avLst/>
          </a:prstGeom>
        </p:spPr>
        <p:txBody>
          <a:bodyPr vert="horz" lIns="91365" tIns="45681" rIns="91365" bIns="45681" rtlCol="0"/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" charset="0"/>
                <a:ea typeface="+mn-ea"/>
                <a:cs typeface="Arial Unicode MS" pitchFamily="32" charset="0"/>
              </a:defRPr>
            </a:lvl1pPr>
          </a:lstStyle>
          <a:p>
            <a:pPr>
              <a:defRPr/>
            </a:pPr>
            <a:fld id="{F404ED77-1837-453B-AE58-DB8C4E1E14AB}" type="datetimeFigureOut">
              <a:rPr lang="fr-FR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650D09F-4DAB-44B8-8D83-5179B58284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9443324"/>
            <a:ext cx="2951905" cy="497604"/>
          </a:xfrm>
          <a:prstGeom prst="rect">
            <a:avLst/>
          </a:prstGeom>
        </p:spPr>
        <p:txBody>
          <a:bodyPr vert="horz" lIns="91365" tIns="45681" rIns="91365" bIns="45681" rtlCol="0" anchor="b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" charset="0"/>
                <a:ea typeface="+mn-ea"/>
                <a:cs typeface="Arial Unicode MS" pitchFamily="32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40E786C-C421-45FA-BA8B-38333DFB3B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885" y="9443324"/>
            <a:ext cx="2951905" cy="497604"/>
          </a:xfrm>
          <a:prstGeom prst="rect">
            <a:avLst/>
          </a:prstGeom>
        </p:spPr>
        <p:txBody>
          <a:bodyPr vert="horz" wrap="square" lIns="91365" tIns="45681" rIns="91365" bIns="45681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39C9CBA1-BDA7-4345-B317-9BFCE78DDCC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>
            <a:extLst>
              <a:ext uri="{FF2B5EF4-FFF2-40B4-BE49-F238E27FC236}">
                <a16:creationId xmlns:a16="http://schemas.microsoft.com/office/drawing/2014/main" id="{9B4632FD-4A78-419C-8E34-BED160D2A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" y="4"/>
            <a:ext cx="6810375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70" tIns="45734" rIns="91470" bIns="4573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5123" name="AutoShape 2">
            <a:extLst>
              <a:ext uri="{FF2B5EF4-FFF2-40B4-BE49-F238E27FC236}">
                <a16:creationId xmlns:a16="http://schemas.microsoft.com/office/drawing/2014/main" id="{F09B4F2F-D34A-4504-A007-1398DC92C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" y="4"/>
            <a:ext cx="6811966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70" tIns="45734" rIns="91470" bIns="4573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5124" name="AutoShape 3">
            <a:extLst>
              <a:ext uri="{FF2B5EF4-FFF2-40B4-BE49-F238E27FC236}">
                <a16:creationId xmlns:a16="http://schemas.microsoft.com/office/drawing/2014/main" id="{E1EC705A-2DCA-4257-9C15-5E8C0958E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4"/>
            <a:ext cx="6813556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70" tIns="45734" rIns="91470" bIns="4573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5125" name="Text Box 4">
            <a:extLst>
              <a:ext uri="{FF2B5EF4-FFF2-40B4-BE49-F238E27FC236}">
                <a16:creationId xmlns:a16="http://schemas.microsoft.com/office/drawing/2014/main" id="{90069795-B911-42DD-8046-979D590A6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" y="5"/>
            <a:ext cx="2951905" cy="497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70" tIns="45734" rIns="91470" bIns="4573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5126" name="Text Box 5">
            <a:extLst>
              <a:ext uri="{FF2B5EF4-FFF2-40B4-BE49-F238E27FC236}">
                <a16:creationId xmlns:a16="http://schemas.microsoft.com/office/drawing/2014/main" id="{CE6B647B-28DA-4218-A4B5-34D3718C6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659" y="10"/>
            <a:ext cx="2950315" cy="49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70" tIns="45734" rIns="91470" bIns="4573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5127" name="Rectangle 6">
            <a:extLst>
              <a:ext uri="{FF2B5EF4-FFF2-40B4-BE49-F238E27FC236}">
                <a16:creationId xmlns:a16="http://schemas.microsoft.com/office/drawing/2014/main" id="{D37FEFEA-0F0B-4662-ADE1-AC0CA805C3DB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2075" y="746125"/>
            <a:ext cx="6626225" cy="372745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832F2E9C-830C-421F-8269-36F5B01F3AF8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2312" y="4726432"/>
            <a:ext cx="5448936" cy="446411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31" tIns="46816" rIns="90031" bIns="46816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 dirty="0"/>
          </a:p>
        </p:txBody>
      </p:sp>
      <p:sp>
        <p:nvSpPr>
          <p:cNvPr id="5129" name="Text Box 8">
            <a:extLst>
              <a:ext uri="{FF2B5EF4-FFF2-40B4-BE49-F238E27FC236}">
                <a16:creationId xmlns:a16="http://schemas.microsoft.com/office/drawing/2014/main" id="{F9F1F359-7F34-4953-8742-DC15E16D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" y="9443324"/>
            <a:ext cx="2951905" cy="497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70" tIns="45734" rIns="91470" bIns="4573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F7507962-9E7F-4F65-B5BF-861E2D7D1AB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61654" y="9443323"/>
            <a:ext cx="2947134" cy="4928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31" tIns="46816" rIns="90031" bIns="468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1242" algn="l"/>
                <a:tab pos="1444047" algn="l"/>
                <a:tab pos="2170002" algn="l"/>
                <a:tab pos="2892812" algn="l"/>
              </a:tabLst>
              <a:defRPr sz="1200">
                <a:solidFill>
                  <a:srgbClr val="000000"/>
                </a:solidFill>
                <a:latin typeface="Calibri" panose="020F0502020204030204" pitchFamily="34" charset="0"/>
                <a:cs typeface="+mn-cs"/>
              </a:defRPr>
            </a:lvl1pPr>
          </a:lstStyle>
          <a:p>
            <a:pPr>
              <a:defRPr/>
            </a:pPr>
            <a:fld id="{B06717EE-F295-4A6A-A55B-7EBB0912CD4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AEBF6C-6E64-46FE-8A85-45E030A205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4" y="9443329"/>
            <a:ext cx="2951905" cy="499193"/>
          </a:xfrm>
          <a:prstGeom prst="rect">
            <a:avLst/>
          </a:prstGeom>
        </p:spPr>
        <p:txBody>
          <a:bodyPr vert="horz" lIns="88225" tIns="44112" rIns="88225" bIns="44112" rtlCol="0" anchor="b"/>
          <a:lstStyle>
            <a:lvl1pPr algn="l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2497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100" kern="1200">
        <a:solidFill>
          <a:srgbClr val="000000"/>
        </a:solidFill>
        <a:latin typeface="+mj-lt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9">
            <a:extLst>
              <a:ext uri="{FF2B5EF4-FFF2-40B4-BE49-F238E27FC236}">
                <a16:creationId xmlns:a16="http://schemas.microsoft.com/office/drawing/2014/main" id="{D8C07197-1EB1-43FC-B662-EA5982F8DF4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11715" algn="l"/>
                <a:tab pos="1436144" algn="l"/>
                <a:tab pos="2160566" algn="l"/>
                <a:tab pos="2883404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711715" algn="l"/>
                <a:tab pos="1436144" algn="l"/>
                <a:tab pos="2160566" algn="l"/>
                <a:tab pos="2883404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711715" algn="l"/>
                <a:tab pos="1436144" algn="l"/>
                <a:tab pos="2160566" algn="l"/>
                <a:tab pos="2883404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711715" algn="l"/>
                <a:tab pos="1436144" algn="l"/>
                <a:tab pos="2160566" algn="l"/>
                <a:tab pos="2883404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711715" algn="l"/>
                <a:tab pos="1436144" algn="l"/>
                <a:tab pos="2160566" algn="l"/>
                <a:tab pos="2883404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6427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711715" algn="l"/>
                <a:tab pos="1436144" algn="l"/>
                <a:tab pos="2160566" algn="l"/>
                <a:tab pos="2883404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3956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711715" algn="l"/>
                <a:tab pos="1436144" algn="l"/>
                <a:tab pos="2160566" algn="l"/>
                <a:tab pos="2883404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149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711715" algn="l"/>
                <a:tab pos="1436144" algn="l"/>
                <a:tab pos="2160566" algn="l"/>
                <a:tab pos="2883404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902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711715" algn="l"/>
                <a:tab pos="1436144" algn="l"/>
                <a:tab pos="2160566" algn="l"/>
                <a:tab pos="2883404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60827DD4-5812-41CD-8F07-D8F320A58929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fr-FR" altLang="fr-F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195" name="Text Box 1">
            <a:extLst>
              <a:ext uri="{FF2B5EF4-FFF2-40B4-BE49-F238E27FC236}">
                <a16:creationId xmlns:a16="http://schemas.microsoft.com/office/drawing/2014/main" id="{30588AEF-2133-41C6-9CA1-8FA03B2E2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656" y="9443327"/>
            <a:ext cx="2948723" cy="494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31" tIns="46816" rIns="90031" bIns="46816" anchor="b"/>
          <a:lstStyle>
            <a:lvl1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 algn="r" eaLnBrk="1" hangingPunct="1">
              <a:buSzPct val="100000"/>
            </a:pPr>
            <a:fld id="{C19A041A-10E1-43BD-BE18-4E88A18B9802}" type="slidenum">
              <a:rPr lang="fr-FR" altLang="fr-FR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>
                <a:buSzPct val="100000"/>
              </a:pPr>
              <a:t>1</a:t>
            </a:fld>
            <a:endParaRPr lang="fr-FR" altLang="fr-F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196" name="Text Box 2">
            <a:extLst>
              <a:ext uri="{FF2B5EF4-FFF2-40B4-BE49-F238E27FC236}">
                <a16:creationId xmlns:a16="http://schemas.microsoft.com/office/drawing/2014/main" id="{01CBD452-47F1-4A69-8FE8-8CCE446C7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659" y="9443330"/>
            <a:ext cx="2950315" cy="49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31" tIns="46816" rIns="90031" bIns="46816" anchor="b"/>
          <a:lstStyle>
            <a:lvl1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 algn="r" eaLnBrk="1" hangingPunct="1">
              <a:buSzPct val="100000"/>
            </a:pPr>
            <a:fld id="{5253E054-6B2A-40EC-B7A8-A59FF5FBF266}" type="slidenum">
              <a:rPr lang="fr-FR" altLang="fr-FR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>
                <a:buSzPct val="100000"/>
              </a:pPr>
              <a:t>1</a:t>
            </a:fld>
            <a:endParaRPr lang="fr-FR" altLang="fr-F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68AA2450-ACBC-4609-A195-833A962C90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6125"/>
            <a:ext cx="6634163" cy="3732213"/>
          </a:xfrm>
          <a:solidFill>
            <a:srgbClr val="FFFFFF"/>
          </a:solidFill>
          <a:ln/>
        </p:spPr>
      </p:sp>
      <p:sp>
        <p:nvSpPr>
          <p:cNvPr id="8198" name="Rectangle 4">
            <a:extLst>
              <a:ext uri="{FF2B5EF4-FFF2-40B4-BE49-F238E27FC236}">
                <a16:creationId xmlns:a16="http://schemas.microsoft.com/office/drawing/2014/main" id="{892D28E9-E647-4818-B1F9-7B0C1D8259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2315" y="4726434"/>
            <a:ext cx="5452117" cy="44688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70" tIns="45734" rIns="91470" bIns="45734" anchor="ctr"/>
          <a:lstStyle/>
          <a:p>
            <a:pPr eaLnBrk="1" hangingPunct="1">
              <a:spcBef>
                <a:spcPts val="450"/>
              </a:spcBef>
              <a:buClrTx/>
              <a:tabLst>
                <a:tab pos="0" algn="l"/>
                <a:tab pos="435291" algn="l"/>
                <a:tab pos="884878" algn="l"/>
                <a:tab pos="1331290" algn="l"/>
                <a:tab pos="1784056" algn="l"/>
                <a:tab pos="2232058" algn="l"/>
                <a:tab pos="2680057" algn="l"/>
                <a:tab pos="3132819" algn="l"/>
                <a:tab pos="3583999" algn="l"/>
                <a:tab pos="4028820" algn="l"/>
                <a:tab pos="4481587" algn="l"/>
                <a:tab pos="4931176" algn="l"/>
                <a:tab pos="5380764" algn="l"/>
                <a:tab pos="5828766" algn="l"/>
                <a:tab pos="6279943" algn="l"/>
                <a:tab pos="6727943" algn="l"/>
                <a:tab pos="7180707" algn="l"/>
                <a:tab pos="7628709" algn="l"/>
                <a:tab pos="8073529" algn="l"/>
                <a:tab pos="8526299" algn="l"/>
                <a:tab pos="8975884" algn="l"/>
              </a:tabLst>
            </a:pPr>
            <a:endParaRPr lang="fr-FR" altLang="fr-FR" dirty="0">
              <a:latin typeface="Calibri" panose="020F0502020204030204" pitchFamily="34" charset="0"/>
              <a:ea typeface="Arial Unicode MS" pitchFamily="34" charset="-128"/>
            </a:endParaRPr>
          </a:p>
        </p:txBody>
      </p:sp>
      <p:sp>
        <p:nvSpPr>
          <p:cNvPr id="8199" name="Text Box 5">
            <a:extLst>
              <a:ext uri="{FF2B5EF4-FFF2-40B4-BE49-F238E27FC236}">
                <a16:creationId xmlns:a16="http://schemas.microsoft.com/office/drawing/2014/main" id="{E08611F0-F7B6-4FBC-98BC-80B0168A7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654" y="9443324"/>
            <a:ext cx="2951905" cy="497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31" tIns="46816" rIns="90031" bIns="46816" anchor="b"/>
          <a:lstStyle>
            <a:lvl1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7050" algn="l"/>
                <a:tab pos="2244725" algn="l"/>
                <a:tab pos="2693988" algn="l"/>
                <a:tab pos="3146425" algn="l"/>
                <a:tab pos="3595688" algn="l"/>
                <a:tab pos="4043363" algn="l"/>
                <a:tab pos="4494213" algn="l"/>
                <a:tab pos="4945063" algn="l"/>
                <a:tab pos="5394325" algn="l"/>
                <a:tab pos="5843588" algn="l"/>
                <a:tab pos="6294438" algn="l"/>
                <a:tab pos="6743700" algn="l"/>
                <a:tab pos="7194550" algn="l"/>
                <a:tab pos="7643813" algn="l"/>
                <a:tab pos="8093075" algn="l"/>
                <a:tab pos="8543925" algn="l"/>
                <a:tab pos="89931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 algn="r" eaLnBrk="1" hangingPunct="1">
              <a:buSzPct val="100000"/>
            </a:pPr>
            <a:fld id="{A084E19E-6357-4507-B85D-5C023EE0B32D}" type="slidenum">
              <a:rPr lang="fr-FR" altLang="fr-FR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>
                <a:buSzPct val="100000"/>
              </a:pPr>
              <a:t>1</a:t>
            </a:fld>
            <a:endParaRPr lang="fr-FR" altLang="fr-F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7394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1F00F46-C9DB-4BBD-BE1E-47259C14C4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6427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3956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149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902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B83A3EAF-904D-492A-A4A4-F88997138C2F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/>
              <a:t>12</a:t>
            </a:fld>
            <a:endParaRPr lang="fr-FR" altLang="fr-FR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38D2E611-B924-4ED2-A1E8-584614D5E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31838"/>
            <a:ext cx="6540500" cy="3678237"/>
          </a:xfrm>
          <a:solidFill>
            <a:srgbClr val="FFFFFF"/>
          </a:solidFill>
          <a:ln/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D3D80E9-A35B-4A17-B565-41BE0A2A2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4361" y="4654894"/>
            <a:ext cx="5377365" cy="4410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7999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781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13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14031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14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56916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15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745681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16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904670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19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681721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20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85283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21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18615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22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76897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23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20630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1F00F46-C9DB-4BBD-BE1E-47259C14C4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6427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3956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149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902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B83A3EAF-904D-492A-A4A4-F88997138C2F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/>
              <a:t>2</a:t>
            </a:fld>
            <a:endParaRPr lang="fr-FR" altLang="fr-FR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38D2E611-B924-4ED2-A1E8-584614D5E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31838"/>
            <a:ext cx="6540500" cy="3678237"/>
          </a:xfrm>
          <a:solidFill>
            <a:srgbClr val="FFFFFF"/>
          </a:solidFill>
          <a:ln/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D3D80E9-A35B-4A17-B565-41BE0A2A2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4361" y="4654894"/>
            <a:ext cx="5377365" cy="4410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7999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3613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24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506345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829342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26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473343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27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991351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1F00F46-C9DB-4BBD-BE1E-47259C14C4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6427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3956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149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902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B83A3EAF-904D-492A-A4A4-F88997138C2F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/>
              <a:t>29</a:t>
            </a:fld>
            <a:endParaRPr lang="fr-FR" altLang="fr-FR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38D2E611-B924-4ED2-A1E8-584614D5E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31838"/>
            <a:ext cx="6540500" cy="3678237"/>
          </a:xfrm>
          <a:solidFill>
            <a:srgbClr val="FFFFFF"/>
          </a:solidFill>
          <a:ln/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D3D80E9-A35B-4A17-B565-41BE0A2A2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4361" y="4654894"/>
            <a:ext cx="5377365" cy="4410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7999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7940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1F00F46-C9DB-4BBD-BE1E-47259C14C4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6427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3956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149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902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B83A3EAF-904D-492A-A4A4-F88997138C2F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/>
              <a:t>30</a:t>
            </a:fld>
            <a:endParaRPr lang="fr-FR" altLang="fr-FR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38D2E611-B924-4ED2-A1E8-584614D5E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31838"/>
            <a:ext cx="6540500" cy="3678237"/>
          </a:xfrm>
          <a:solidFill>
            <a:srgbClr val="FFFFFF"/>
          </a:solidFill>
          <a:ln/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D3D80E9-A35B-4A17-B565-41BE0A2A2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4361" y="4654894"/>
            <a:ext cx="5377365" cy="4410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7999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331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>
            <a:extLst>
              <a:ext uri="{FF2B5EF4-FFF2-40B4-BE49-F238E27FC236}">
                <a16:creationId xmlns:a16="http://schemas.microsoft.com/office/drawing/2014/main" id="{AFF6E0F7-18FA-4FD2-A57C-A6FB925F39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6125"/>
            <a:ext cx="6626225" cy="3727450"/>
          </a:xfrm>
          <a:ln/>
        </p:spPr>
      </p:sp>
      <p:sp>
        <p:nvSpPr>
          <p:cNvPr id="59395" name="Espace réservé des notes 2">
            <a:extLst>
              <a:ext uri="{FF2B5EF4-FFF2-40B4-BE49-F238E27FC236}">
                <a16:creationId xmlns:a16="http://schemas.microsoft.com/office/drawing/2014/main" id="{06D239FF-1EBA-45DE-9612-1507E841DA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  <p:sp>
        <p:nvSpPr>
          <p:cNvPr id="59396" name="Espace réservé du numéro de diapositive 3">
            <a:extLst>
              <a:ext uri="{FF2B5EF4-FFF2-40B4-BE49-F238E27FC236}">
                <a16:creationId xmlns:a16="http://schemas.microsoft.com/office/drawing/2014/main" id="{6D47A966-159B-4113-AD62-5E2C8EC4FDC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19660" algn="l"/>
                <a:tab pos="1442494" algn="l"/>
                <a:tab pos="2168513" algn="l"/>
                <a:tab pos="2891347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719660" algn="l"/>
                <a:tab pos="1442494" algn="l"/>
                <a:tab pos="2168513" algn="l"/>
                <a:tab pos="2891347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719660" algn="l"/>
                <a:tab pos="1442494" algn="l"/>
                <a:tab pos="2168513" algn="l"/>
                <a:tab pos="2891347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719660" algn="l"/>
                <a:tab pos="1442494" algn="l"/>
                <a:tab pos="2168513" algn="l"/>
                <a:tab pos="2891347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719660" algn="l"/>
                <a:tab pos="1442494" algn="l"/>
                <a:tab pos="2168513" algn="l"/>
                <a:tab pos="2891347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6427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719660" algn="l"/>
                <a:tab pos="1442494" algn="l"/>
                <a:tab pos="2168513" algn="l"/>
                <a:tab pos="2891347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3956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719660" algn="l"/>
                <a:tab pos="1442494" algn="l"/>
                <a:tab pos="2168513" algn="l"/>
                <a:tab pos="2891347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149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719660" algn="l"/>
                <a:tab pos="1442494" algn="l"/>
                <a:tab pos="2168513" algn="l"/>
                <a:tab pos="2891347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902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719660" algn="l"/>
                <a:tab pos="1442494" algn="l"/>
                <a:tab pos="2168513" algn="l"/>
                <a:tab pos="2891347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7AA84283-5C30-4103-88EE-8ECF7CC9EEC3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31</a:t>
            </a:fld>
            <a:endParaRPr lang="fr-FR" altLang="fr-F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502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1F00F46-C9DB-4BBD-BE1E-47259C14C4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6427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3956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149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902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B83A3EAF-904D-492A-A4A4-F88997138C2F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/>
              <a:t>3</a:t>
            </a:fld>
            <a:endParaRPr lang="fr-FR" altLang="fr-FR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38D2E611-B924-4ED2-A1E8-584614D5E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31838"/>
            <a:ext cx="6540500" cy="3678237"/>
          </a:xfrm>
          <a:solidFill>
            <a:srgbClr val="FFFFFF"/>
          </a:solidFill>
          <a:ln/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D3D80E9-A35B-4A17-B565-41BE0A2A2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4361" y="4654894"/>
            <a:ext cx="5377365" cy="4410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7999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33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1F00F46-C9DB-4BBD-BE1E-47259C14C4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6427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3956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149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902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B83A3EAF-904D-492A-A4A4-F88997138C2F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/>
              <a:t>4</a:t>
            </a:fld>
            <a:endParaRPr lang="fr-FR" altLang="fr-FR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38D2E611-B924-4ED2-A1E8-584614D5E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31838"/>
            <a:ext cx="6540500" cy="3678237"/>
          </a:xfrm>
          <a:solidFill>
            <a:srgbClr val="FFFFFF"/>
          </a:solidFill>
          <a:ln/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D3D80E9-A35B-4A17-B565-41BE0A2A2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4361" y="4654894"/>
            <a:ext cx="5377365" cy="4410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7999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943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1F00F46-C9DB-4BBD-BE1E-47259C14C4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93021" algn="l"/>
                <a:tab pos="1405118" algn="l"/>
                <a:tab pos="2125163" algn="l"/>
                <a:tab pos="2834079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693021" algn="l"/>
                <a:tab pos="1405118" algn="l"/>
                <a:tab pos="2125163" algn="l"/>
                <a:tab pos="2834079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693021" algn="l"/>
                <a:tab pos="1405118" algn="l"/>
                <a:tab pos="2125163" algn="l"/>
                <a:tab pos="2834079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693021" algn="l"/>
                <a:tab pos="1405118" algn="l"/>
                <a:tab pos="2125163" algn="l"/>
                <a:tab pos="2834079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693021" algn="l"/>
                <a:tab pos="1405118" algn="l"/>
                <a:tab pos="2125163" algn="l"/>
                <a:tab pos="2834079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7770" indent="-228887" defTabSz="449828" eaLnBrk="0" fontAlgn="base" hangingPunct="0">
              <a:spcBef>
                <a:spcPct val="0"/>
              </a:spcBef>
              <a:spcAft>
                <a:spcPct val="0"/>
              </a:spcAft>
              <a:tabLst>
                <a:tab pos="693021" algn="l"/>
                <a:tab pos="1405118" algn="l"/>
                <a:tab pos="2125163" algn="l"/>
                <a:tab pos="2834079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5546" indent="-228887" defTabSz="449828" eaLnBrk="0" fontAlgn="base" hangingPunct="0">
              <a:spcBef>
                <a:spcPct val="0"/>
              </a:spcBef>
              <a:spcAft>
                <a:spcPct val="0"/>
              </a:spcAft>
              <a:tabLst>
                <a:tab pos="693021" algn="l"/>
                <a:tab pos="1405118" algn="l"/>
                <a:tab pos="2125163" algn="l"/>
                <a:tab pos="2834079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3321" indent="-228887" defTabSz="449828" eaLnBrk="0" fontAlgn="base" hangingPunct="0">
              <a:spcBef>
                <a:spcPct val="0"/>
              </a:spcBef>
              <a:spcAft>
                <a:spcPct val="0"/>
              </a:spcAft>
              <a:tabLst>
                <a:tab pos="693021" algn="l"/>
                <a:tab pos="1405118" algn="l"/>
                <a:tab pos="2125163" algn="l"/>
                <a:tab pos="2834079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91098" indent="-228887" defTabSz="449828" eaLnBrk="0" fontAlgn="base" hangingPunct="0">
              <a:spcBef>
                <a:spcPct val="0"/>
              </a:spcBef>
              <a:spcAft>
                <a:spcPct val="0"/>
              </a:spcAft>
              <a:tabLst>
                <a:tab pos="693021" algn="l"/>
                <a:tab pos="1405118" algn="l"/>
                <a:tab pos="2125163" algn="l"/>
                <a:tab pos="2834079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B83A3EAF-904D-492A-A4A4-F88997138C2F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/>
              <a:t>5</a:t>
            </a:fld>
            <a:endParaRPr lang="fr-FR" altLang="fr-FR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38D2E611-B924-4ED2-A1E8-584614D5E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31838"/>
            <a:ext cx="6540500" cy="3678237"/>
          </a:xfrm>
          <a:solidFill>
            <a:srgbClr val="FFFFFF"/>
          </a:solidFill>
          <a:ln/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D3D80E9-A35B-4A17-B565-41BE0A2A2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4517" y="4655635"/>
            <a:ext cx="5378618" cy="44107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8239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908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56736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1F00F46-C9DB-4BBD-BE1E-47259C14C4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6427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3956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3149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9020" indent="-228763" defTabSz="449587" eaLnBrk="0" fontAlgn="base" hangingPunct="0">
              <a:spcBef>
                <a:spcPct val="0"/>
              </a:spcBef>
              <a:spcAft>
                <a:spcPct val="0"/>
              </a:spcAft>
              <a:tabLst>
                <a:tab pos="692652" algn="l"/>
                <a:tab pos="1404368" algn="l"/>
                <a:tab pos="2124028" algn="l"/>
                <a:tab pos="283256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fld id="{B83A3EAF-904D-492A-A4A4-F88997138C2F}" type="slidenum">
              <a:rPr lang="fr-FR" altLang="fr-FR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/>
              <a:t>7</a:t>
            </a:fld>
            <a:endParaRPr lang="fr-FR" altLang="fr-FR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38D2E611-B924-4ED2-A1E8-584614D5E4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31838"/>
            <a:ext cx="6540500" cy="3678237"/>
          </a:xfrm>
          <a:solidFill>
            <a:srgbClr val="FFFFFF"/>
          </a:solidFill>
          <a:ln/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1D3D80E9-A35B-4A17-B565-41BE0A2A2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4361" y="4654894"/>
            <a:ext cx="5377365" cy="4410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7999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188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67502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B06717EE-F295-4A6A-A55B-7EBB0912CD43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2388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356A22-DD97-40A5-96AC-F83755577CC2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AF44F6-4126-4EBD-95BF-BA694A96E0C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8670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D13D41-5DB8-4F96-B843-CCE1E4CFFF09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CD6EB5-EE37-456C-91D6-6F2D3BB80757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1478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358A15-7DA9-4767-AE7E-FC72AAA1E7B6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47DB0E-774F-4EE7-B943-FA291784B1C5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7419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4BE6FF-3780-44A7-945E-3B3A77CAA2D8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8FD38E-E585-46B0-861B-348C8FBE916F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6277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A600BA-2A4C-40DB-8128-42CFE01835B9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F73561-088B-4AAC-B678-0F57AFC3883E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0071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77A8E-37CF-495A-B97F-693EDEF4CC9F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77CD00-6496-457C-A26B-756CF16AB35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10082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552976-4DE5-4A08-AC5E-05F643C9FC8C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D61127-E7B8-4520-B571-894A0D8D44C0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4475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C0EFA9-D3FD-4FDE-AB36-D4DE21D63575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B85EC-DFF8-4F3B-BC1C-F8F8FB2DEC6F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8654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538F96-13C0-426A-8085-32A9D4D5D40C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69606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6F7643-16F0-4806-A6DA-35C9FF1C3A14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7361A7-CFAE-46AE-9762-9C169ED04D30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6449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F6BE06-665B-4E7E-A745-0E6F21FF05C3}" type="datetime1">
              <a:rPr lang="fr-FR" smtClean="0"/>
              <a:pPr>
                <a:defRPr/>
              </a:pPr>
              <a:t>13/11/2023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6638FA-8D6F-4812-A9F4-D7706CE1BCA2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9027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897DBDF-3709-4506-84E9-7EDFD87BDBE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69692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335" r:id="rId1"/>
    <p:sldLayoutId id="2147488336" r:id="rId2"/>
    <p:sldLayoutId id="2147488337" r:id="rId3"/>
    <p:sldLayoutId id="2147488338" r:id="rId4"/>
    <p:sldLayoutId id="2147488339" r:id="rId5"/>
    <p:sldLayoutId id="2147488340" r:id="rId6"/>
    <p:sldLayoutId id="2147488341" r:id="rId7"/>
    <p:sldLayoutId id="2147488342" r:id="rId8"/>
    <p:sldLayoutId id="2147488343" r:id="rId9"/>
    <p:sldLayoutId id="2147488344" r:id="rId10"/>
    <p:sldLayoutId id="214748834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A8C295A0-504F-434B-9F5C-510B17B12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solidFill>
                <a:prstClr val="white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1E85188-0514-45A7-8CE1-CFCDF4A21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5716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solidFill>
                <a:prstClr val="white"/>
              </a:solidFill>
            </a:endParaRP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58C200C-B283-49AE-AC57-434A40C53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028825"/>
            <a:ext cx="9144000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solidFill>
                <a:prstClr val="white"/>
              </a:solidFill>
            </a:endParaRPr>
          </a:p>
        </p:txBody>
      </p:sp>
      <p:sp>
        <p:nvSpPr>
          <p:cNvPr id="7173" name="Rectangle 4">
            <a:extLst>
              <a:ext uri="{FF2B5EF4-FFF2-40B4-BE49-F238E27FC236}">
                <a16:creationId xmlns:a16="http://schemas.microsoft.com/office/drawing/2014/main" id="{FEFBB8A8-643C-49DC-802F-04A32B8D2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133725"/>
            <a:ext cx="9144000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solidFill>
                <a:prstClr val="white"/>
              </a:solidFill>
            </a:endParaRP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75ADADF4-B907-4EC7-A80B-98F964FAD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7783" y="4489330"/>
            <a:ext cx="5616575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CLS Nivernais Morvan</a:t>
            </a:r>
          </a:p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24 Novembre 2023</a:t>
            </a:r>
          </a:p>
        </p:txBody>
      </p:sp>
      <p:sp>
        <p:nvSpPr>
          <p:cNvPr id="7176" name="ZoneTexte 3">
            <a:extLst>
              <a:ext uri="{FF2B5EF4-FFF2-40B4-BE49-F238E27FC236}">
                <a16:creationId xmlns:a16="http://schemas.microsoft.com/office/drawing/2014/main" id="{8C334D0E-17C5-4EE6-BFE8-EAC09A8D9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564" y="-28514"/>
            <a:ext cx="730114" cy="688651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>
            <a:spAutoFit/>
          </a:bodyPr>
          <a:lstStyle/>
          <a:p>
            <a:endParaRPr lang="fr-FR" altLang="fr-FR" dirty="0">
              <a:solidFill>
                <a:prstClr val="white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2C0616E0-C7FE-488C-A073-9F7C99F06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7783" y="2649138"/>
            <a:ext cx="9756573" cy="155972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R="25400" algn="ctr">
              <a:lnSpc>
                <a:spcPct val="107000"/>
              </a:lnSpc>
              <a:spcBef>
                <a:spcPts val="40"/>
              </a:spcBef>
              <a:spcAft>
                <a:spcPts val="800"/>
              </a:spcAft>
            </a:pPr>
            <a:r>
              <a:rPr lang="fr-FR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REALISATION DE DIAGNOSTICS TERRITORIAUX DANS LE CADRE DE RENOUVELLEMENT DE CLS</a:t>
            </a:r>
            <a:endParaRPr lang="fr-FR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25400" algn="ctr">
              <a:lnSpc>
                <a:spcPct val="107000"/>
              </a:lnSpc>
              <a:spcBef>
                <a:spcPts val="40"/>
              </a:spcBef>
              <a:spcAft>
                <a:spcPts val="800"/>
              </a:spcAft>
            </a:pPr>
            <a:r>
              <a:rPr lang="fr-FR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ARS BOURGOGNE FRANCHE COMTE</a:t>
            </a:r>
            <a:endParaRPr lang="fr-FR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179" name="Image 13" descr="_Pic1">
            <a:extLst>
              <a:ext uri="{FF2B5EF4-FFF2-40B4-BE49-F238E27FC236}">
                <a16:creationId xmlns:a16="http://schemas.microsoft.com/office/drawing/2014/main" id="{A30FF6F2-1C64-4DF6-87AD-6A153C223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027" y="269740"/>
            <a:ext cx="1264767" cy="979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7">
            <a:extLst>
              <a:ext uri="{FF2B5EF4-FFF2-40B4-BE49-F238E27FC236}">
                <a16:creationId xmlns:a16="http://schemas.microsoft.com/office/drawing/2014/main" id="{961FE47B-19BA-49CA-8D56-DC3D8211A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176" y="5684590"/>
            <a:ext cx="2736302" cy="648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b="1" dirty="0">
                <a:solidFill>
                  <a:srgbClr val="E7E6E6">
                    <a:lumMod val="50000"/>
                  </a:srgbClr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Emmanuelle ROBERT</a:t>
            </a:r>
          </a:p>
          <a:p>
            <a:pPr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b="1" dirty="0">
                <a:solidFill>
                  <a:srgbClr val="E7E6E6">
                    <a:lumMod val="50000"/>
                  </a:srgbClr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Icone Médiation Santé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40E5C2A-AFB2-4725-980A-EB257005F340}"/>
              </a:ext>
            </a:extLst>
          </p:cNvPr>
          <p:cNvCxnSpPr>
            <a:cxnSpLocks/>
          </p:cNvCxnSpPr>
          <p:nvPr/>
        </p:nvCxnSpPr>
        <p:spPr>
          <a:xfrm>
            <a:off x="706550" y="-28514"/>
            <a:ext cx="0" cy="6854825"/>
          </a:xfrm>
          <a:prstGeom prst="line">
            <a:avLst/>
          </a:prstGeom>
          <a:ln w="76200" cmpd="tri">
            <a:solidFill>
              <a:srgbClr val="8496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473C8F23-D30A-A169-B7A3-C47B5A999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1864" y="457200"/>
            <a:ext cx="2105025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46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4433A5-BB1B-88A9-2B24-C5E417D3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10</a:t>
            </a:fld>
            <a:endParaRPr lang="fr-FR" alt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470FA1F-7362-272D-2A8B-787A7BC9F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711" y="1716679"/>
            <a:ext cx="3076687" cy="3167476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9691F0B-907F-7465-B25F-60FA2ACBAFEE}"/>
              </a:ext>
            </a:extLst>
          </p:cNvPr>
          <p:cNvSpPr txBox="1"/>
          <p:nvPr/>
        </p:nvSpPr>
        <p:spPr>
          <a:xfrm>
            <a:off x="293053" y="3069466"/>
            <a:ext cx="352839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>
              <a:buSzPts val="800"/>
            </a:pPr>
            <a:r>
              <a:rPr lang="fr-FR" sz="1400" b="1" kern="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CC </a:t>
            </a:r>
            <a:r>
              <a:rPr lang="fr-FR" sz="1400" b="1" kern="5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Amôgnes</a:t>
            </a:r>
            <a:r>
              <a:rPr lang="fr-FR" sz="1400" b="1" kern="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 Cœur de Nivernais: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Décroissance démographique la moins élevée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Taux de natalité un peu plus élevé (8,9)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Part des 75 ans et + plus faible (11,8%)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Indice de vieillissement un peu plus faible </a:t>
            </a:r>
            <a:endParaRPr lang="fr-FR" sz="2000" kern="50" dirty="0">
              <a:solidFill>
                <a:schemeClr val="tx1"/>
              </a:solidFill>
              <a:effectLst/>
              <a:latin typeface="Arial Narrow" panose="020B0606020202030204" pitchFamily="34" charset="0"/>
              <a:ea typeface="DejaVu LGC Sans"/>
              <a:cs typeface="Times New Roman" panose="02020603050405020304" pitchFamily="18" charset="0"/>
            </a:endParaRP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FF8EE353-95FD-61FA-DE64-FFCE49056A7A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3821445" y="3645024"/>
            <a:ext cx="637806" cy="116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75A8EB4A-EB8D-52F2-5090-25387219B5AC}"/>
              </a:ext>
            </a:extLst>
          </p:cNvPr>
          <p:cNvSpPr txBox="1"/>
          <p:nvPr/>
        </p:nvSpPr>
        <p:spPr>
          <a:xfrm>
            <a:off x="7116431" y="811963"/>
            <a:ext cx="389748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>
              <a:buSzPts val="800"/>
            </a:pPr>
            <a:r>
              <a:rPr lang="fr-FR" sz="1400" b="1" kern="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CC Haut Nivernais Val D’Yonne: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Décroissance démographique la plus forte (-1,5% annuellement)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Taux de natalité un peu plus élevé (8,5)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Part des 75 ans et + à 15,7%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Indice de vieillissement à 175</a:t>
            </a:r>
            <a:endParaRPr lang="fr-FR" sz="2000" kern="50" dirty="0">
              <a:solidFill>
                <a:schemeClr val="tx1"/>
              </a:solidFill>
              <a:effectLst/>
              <a:latin typeface="Arial Narrow" panose="020B0606020202030204" pitchFamily="34" charset="0"/>
              <a:ea typeface="DejaVu LGC Sans"/>
              <a:cs typeface="Times New Roman" panose="02020603050405020304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12FDC55-8F6A-B154-1CD5-20359047AFBA}"/>
              </a:ext>
            </a:extLst>
          </p:cNvPr>
          <p:cNvSpPr txBox="1"/>
          <p:nvPr/>
        </p:nvSpPr>
        <p:spPr>
          <a:xfrm>
            <a:off x="7375335" y="3288481"/>
            <a:ext cx="4145678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>
              <a:buSzPts val="800"/>
            </a:pPr>
            <a:r>
              <a:rPr lang="fr-FR" sz="1400" b="1" kern="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CC Tannay-Brinon-Corbigny / CC Morvan Sommets et Grands Lacs / CC Bazois Loire Morvan: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Décroissance démographique entre 0,8% et 1% annuellement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Taux de natalité les plus bas (6,2 à 6,7 pour 1000)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Part des 75 ans et + les plus élevés de 17,3% à 18,4%)</a:t>
            </a:r>
          </a:p>
          <a:p>
            <a:pPr lvl="0" algn="just">
              <a:buSzPts val="800"/>
            </a:pPr>
            <a:r>
              <a:rPr lang="fr-FR" sz="14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Indice de vieillissement les + élevés (autour de 230)</a:t>
            </a:r>
            <a:endParaRPr lang="fr-FR" sz="2000" kern="50" dirty="0">
              <a:solidFill>
                <a:schemeClr val="tx1"/>
              </a:solidFill>
              <a:effectLst/>
              <a:latin typeface="Arial Narrow" panose="020B0606020202030204" pitchFamily="34" charset="0"/>
              <a:ea typeface="DejaVu LGC Sans"/>
              <a:cs typeface="Times New Roman" panose="02020603050405020304" pitchFamily="18" charset="0"/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277137B-41D8-4A2F-49C9-CF5F30EEDC91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4965099" y="1504461"/>
            <a:ext cx="2151332" cy="732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C05439B1-86B5-7A9A-2365-9E8E28926576}"/>
              </a:ext>
            </a:extLst>
          </p:cNvPr>
          <p:cNvCxnSpPr>
            <a:cxnSpLocks/>
          </p:cNvCxnSpPr>
          <p:nvPr/>
        </p:nvCxnSpPr>
        <p:spPr>
          <a:xfrm flipH="1" flipV="1">
            <a:off x="6376170" y="3288481"/>
            <a:ext cx="999165" cy="946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8D0B5777-7A5D-2CD7-C2A0-00094D2AD293}"/>
              </a:ext>
            </a:extLst>
          </p:cNvPr>
          <p:cNvCxnSpPr>
            <a:cxnSpLocks/>
          </p:cNvCxnSpPr>
          <p:nvPr/>
        </p:nvCxnSpPr>
        <p:spPr>
          <a:xfrm flipH="1" flipV="1">
            <a:off x="5401272" y="3189214"/>
            <a:ext cx="1949797" cy="1032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D95632B4-1E95-9FA0-5512-986681F25CE9}"/>
              </a:ext>
            </a:extLst>
          </p:cNvPr>
          <p:cNvCxnSpPr>
            <a:cxnSpLocks/>
          </p:cNvCxnSpPr>
          <p:nvPr/>
        </p:nvCxnSpPr>
        <p:spPr>
          <a:xfrm flipH="1">
            <a:off x="5879976" y="4237657"/>
            <a:ext cx="14710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135B5A65-6409-3BB1-179A-9BB34DD877B3}"/>
              </a:ext>
            </a:extLst>
          </p:cNvPr>
          <p:cNvSpPr txBox="1"/>
          <p:nvPr/>
        </p:nvSpPr>
        <p:spPr>
          <a:xfrm>
            <a:off x="4127404" y="1165907"/>
            <a:ext cx="196298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fr-FR" sz="1600" b="1" u="sng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isparités observées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1612ED8D-5272-9F7C-BFD3-30BF69109BEE}"/>
              </a:ext>
            </a:extLst>
          </p:cNvPr>
          <p:cNvSpPr/>
          <p:nvPr/>
        </p:nvSpPr>
        <p:spPr>
          <a:xfrm>
            <a:off x="8256240" y="0"/>
            <a:ext cx="3978424" cy="476672"/>
          </a:xfrm>
          <a:custGeom>
            <a:avLst/>
            <a:gdLst>
              <a:gd name="connsiteX0" fmla="*/ 0 w 4547327"/>
              <a:gd name="connsiteY0" fmla="*/ 62623 h 626232"/>
              <a:gd name="connsiteX1" fmla="*/ 62623 w 4547327"/>
              <a:gd name="connsiteY1" fmla="*/ 0 h 626232"/>
              <a:gd name="connsiteX2" fmla="*/ 4484704 w 4547327"/>
              <a:gd name="connsiteY2" fmla="*/ 0 h 626232"/>
              <a:gd name="connsiteX3" fmla="*/ 4547327 w 4547327"/>
              <a:gd name="connsiteY3" fmla="*/ 62623 h 626232"/>
              <a:gd name="connsiteX4" fmla="*/ 4547327 w 4547327"/>
              <a:gd name="connsiteY4" fmla="*/ 563609 h 626232"/>
              <a:gd name="connsiteX5" fmla="*/ 4484704 w 4547327"/>
              <a:gd name="connsiteY5" fmla="*/ 626232 h 626232"/>
              <a:gd name="connsiteX6" fmla="*/ 62623 w 4547327"/>
              <a:gd name="connsiteY6" fmla="*/ 626232 h 626232"/>
              <a:gd name="connsiteX7" fmla="*/ 0 w 4547327"/>
              <a:gd name="connsiteY7" fmla="*/ 563609 h 626232"/>
              <a:gd name="connsiteX8" fmla="*/ 0 w 4547327"/>
              <a:gd name="connsiteY8" fmla="*/ 62623 h 6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7327" h="626232">
                <a:moveTo>
                  <a:pt x="0" y="62623"/>
                </a:moveTo>
                <a:cubicBezTo>
                  <a:pt x="0" y="28037"/>
                  <a:pt x="28037" y="0"/>
                  <a:pt x="62623" y="0"/>
                </a:cubicBezTo>
                <a:lnTo>
                  <a:pt x="4484704" y="0"/>
                </a:lnTo>
                <a:cubicBezTo>
                  <a:pt x="4519290" y="0"/>
                  <a:pt x="4547327" y="28037"/>
                  <a:pt x="4547327" y="62623"/>
                </a:cubicBezTo>
                <a:lnTo>
                  <a:pt x="4547327" y="563609"/>
                </a:lnTo>
                <a:cubicBezTo>
                  <a:pt x="4547327" y="598195"/>
                  <a:pt x="4519290" y="626232"/>
                  <a:pt x="4484704" y="626232"/>
                </a:cubicBezTo>
                <a:lnTo>
                  <a:pt x="62623" y="626232"/>
                </a:lnTo>
                <a:cubicBezTo>
                  <a:pt x="28037" y="626232"/>
                  <a:pt x="0" y="598195"/>
                  <a:pt x="0" y="563609"/>
                </a:cubicBezTo>
                <a:lnTo>
                  <a:pt x="0" y="62623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2200" b="1" dirty="0"/>
              <a:t>Indicateurs démographiques </a:t>
            </a:r>
          </a:p>
        </p:txBody>
      </p:sp>
    </p:spTree>
    <p:extLst>
      <p:ext uri="{BB962C8B-B14F-4D97-AF65-F5344CB8AC3E}">
        <p14:creationId xmlns:p14="http://schemas.microsoft.com/office/powerpoint/2010/main" val="3107921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75E1F774-342A-79F3-7CC7-2A8990D22C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418" y="1187220"/>
            <a:ext cx="3816424" cy="2048778"/>
          </a:xfrm>
          <a:prstGeom prst="rect">
            <a:avLst/>
          </a:prstGeom>
          <a:noFill/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470FA1F-7362-272D-2A8B-787A7BC9FC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0025" y="4129847"/>
            <a:ext cx="2387183" cy="2591627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4433A5-BB1B-88A9-2B24-C5E417D3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9691F0B-907F-7465-B25F-60FA2ACBAFEE}"/>
              </a:ext>
            </a:extLst>
          </p:cNvPr>
          <p:cNvSpPr txBox="1"/>
          <p:nvPr/>
        </p:nvSpPr>
        <p:spPr>
          <a:xfrm>
            <a:off x="264624" y="5230861"/>
            <a:ext cx="325446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>
              <a:buSzPts val="800"/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CC </a:t>
            </a:r>
            <a:r>
              <a:rPr lang="fr-FR" sz="1200" b="1" kern="5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Amôgnes</a:t>
            </a:r>
            <a:r>
              <a:rPr lang="fr-FR" sz="1200" b="1" kern="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 Cœur de Nivernais:</a:t>
            </a:r>
          </a:p>
          <a:p>
            <a:pPr lvl="0" algn="just">
              <a:buSzPts val="800"/>
            </a:pPr>
            <a:r>
              <a:rPr lang="fr-FR" sz="12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Taux de pauvreté inférieur (12,9%) à ceux des territoires de référence (dépt :15,5% ; Fr : 14,4%)</a:t>
            </a:r>
          </a:p>
          <a:p>
            <a:pPr lvl="0" algn="just">
              <a:buSzPts val="800"/>
            </a:pPr>
            <a:r>
              <a:rPr lang="fr-FR" sz="1200" dirty="0">
                <a:solidFill>
                  <a:schemeClr val="tx1"/>
                </a:solidFill>
                <a:latin typeface="+mn-lt"/>
              </a:rPr>
              <a:t>- Médiane de revenus légèrement supérieure à celle du dépt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FF8EE353-95FD-61FA-DE64-FFCE49056A7A}"/>
              </a:ext>
            </a:extLst>
          </p:cNvPr>
          <p:cNvCxnSpPr>
            <a:cxnSpLocks/>
          </p:cNvCxnSpPr>
          <p:nvPr/>
        </p:nvCxnSpPr>
        <p:spPr>
          <a:xfrm flipV="1">
            <a:off x="3519085" y="5618890"/>
            <a:ext cx="648072" cy="331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912FDC55-8F6A-B154-1CD5-20359047AFBA}"/>
              </a:ext>
            </a:extLst>
          </p:cNvPr>
          <p:cNvSpPr txBox="1"/>
          <p:nvPr/>
        </p:nvSpPr>
        <p:spPr>
          <a:xfrm>
            <a:off x="6156878" y="6015692"/>
            <a:ext cx="244233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>
              <a:buSzPts val="800"/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CC Tannay-Brinon-Corbigny </a:t>
            </a:r>
          </a:p>
          <a:p>
            <a:pPr lvl="0" algn="just">
              <a:buSzPts val="800"/>
            </a:pPr>
            <a:r>
              <a:rPr lang="fr-FR" sz="12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- 25,3% de jeunes non insérés</a:t>
            </a:r>
            <a:endParaRPr lang="fr-FR" kern="50" dirty="0">
              <a:solidFill>
                <a:schemeClr val="tx1"/>
              </a:solidFill>
              <a:effectLst/>
              <a:latin typeface="Arial Narrow" panose="020B0606020202030204" pitchFamily="34" charset="0"/>
              <a:ea typeface="DejaVu LGC Sans"/>
              <a:cs typeface="Times New Roman" panose="02020603050405020304" pitchFamily="18" charset="0"/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277137B-41D8-4A2F-49C9-CF5F30EEDC91}"/>
              </a:ext>
            </a:extLst>
          </p:cNvPr>
          <p:cNvCxnSpPr>
            <a:cxnSpLocks/>
          </p:cNvCxnSpPr>
          <p:nvPr/>
        </p:nvCxnSpPr>
        <p:spPr>
          <a:xfrm flipH="1" flipV="1">
            <a:off x="4451587" y="4661868"/>
            <a:ext cx="1695621" cy="204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8D0B5777-7A5D-2CD7-C2A0-00094D2AD293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4642104" y="5208222"/>
            <a:ext cx="1514774" cy="1038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CAA8E96E-BBC6-5C12-E5BA-D1CFAE81353C}"/>
              </a:ext>
            </a:extLst>
          </p:cNvPr>
          <p:cNvSpPr txBox="1"/>
          <p:nvPr/>
        </p:nvSpPr>
        <p:spPr>
          <a:xfrm>
            <a:off x="305685" y="603085"/>
            <a:ext cx="45661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0070C0"/>
                </a:solidFill>
                <a:latin typeface="+mn-lt"/>
              </a:rPr>
              <a:t>Des atouts:</a:t>
            </a:r>
          </a:p>
          <a:p>
            <a:pPr algn="just"/>
            <a:r>
              <a:rPr lang="fr-FR" sz="1600" dirty="0">
                <a:solidFill>
                  <a:schemeClr val="tx1"/>
                </a:solidFill>
                <a:latin typeface="+mn-lt"/>
              </a:rPr>
              <a:t>- Taux de chômage annuels moyens en 2022 à l’échelle des zones d’emplois (Nevers et Avallon</a:t>
            </a:r>
            <a:r>
              <a:rPr lang="fr-FR" sz="1600" dirty="0">
                <a:solidFill>
                  <a:schemeClr val="accent6"/>
                </a:solidFill>
                <a:latin typeface="+mn-lt"/>
              </a:rPr>
              <a:t>) inférieurs </a:t>
            </a:r>
            <a:r>
              <a:rPr lang="fr-FR" sz="1600" dirty="0">
                <a:solidFill>
                  <a:schemeClr val="tx1"/>
                </a:solidFill>
                <a:latin typeface="+mn-lt"/>
              </a:rPr>
              <a:t>(6,8% et 6%) au niveau national (7,3%)</a:t>
            </a:r>
          </a:p>
          <a:p>
            <a:pPr algn="just"/>
            <a:endParaRPr lang="fr-FR" sz="1600" dirty="0">
              <a:solidFill>
                <a:schemeClr val="tx1"/>
              </a:solidFill>
              <a:latin typeface="+mn-lt"/>
            </a:endParaRPr>
          </a:p>
          <a:p>
            <a:pPr algn="just"/>
            <a:r>
              <a:rPr lang="fr-FR" sz="1600" dirty="0">
                <a:solidFill>
                  <a:schemeClr val="tx1"/>
                </a:solidFill>
                <a:latin typeface="+mn-lt"/>
              </a:rPr>
              <a:t>- </a:t>
            </a:r>
            <a:r>
              <a:rPr lang="fr-FR" sz="1600" dirty="0">
                <a:solidFill>
                  <a:schemeClr val="accent6"/>
                </a:solidFill>
                <a:latin typeface="+mn-lt"/>
              </a:rPr>
              <a:t>Moins </a:t>
            </a:r>
            <a:r>
              <a:rPr lang="fr-FR" sz="1600" dirty="0">
                <a:solidFill>
                  <a:schemeClr val="tx1"/>
                </a:solidFill>
                <a:latin typeface="+mn-lt"/>
              </a:rPr>
              <a:t>de Bénéficiaires du RSA </a:t>
            </a:r>
          </a:p>
          <a:p>
            <a:pPr algn="just"/>
            <a:r>
              <a:rPr lang="fr-FR" sz="1600" dirty="0">
                <a:solidFill>
                  <a:schemeClr val="accent6"/>
                </a:solidFill>
                <a:latin typeface="+mn-lt"/>
              </a:rPr>
              <a:t>- Moins </a:t>
            </a:r>
            <a:r>
              <a:rPr lang="fr-FR" sz="1600" dirty="0">
                <a:solidFill>
                  <a:schemeClr val="tx1"/>
                </a:solidFill>
                <a:latin typeface="+mn-lt"/>
              </a:rPr>
              <a:t>de bénéficiaires de la Couverture Complémentaire Santé Solidaire (CSS) 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79B502E-9090-07F9-FDE7-4A7CC008ED72}"/>
              </a:ext>
            </a:extLst>
          </p:cNvPr>
          <p:cNvSpPr txBox="1"/>
          <p:nvPr/>
        </p:nvSpPr>
        <p:spPr>
          <a:xfrm>
            <a:off x="5131575" y="504903"/>
            <a:ext cx="69352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b="1" dirty="0">
                <a:solidFill>
                  <a:srgbClr val="0070C0"/>
                </a:solidFill>
                <a:latin typeface="+mn-lt"/>
              </a:rPr>
              <a:t>Des points de vigilance: </a:t>
            </a:r>
            <a:r>
              <a:rPr lang="fr-FR" sz="1600" dirty="0">
                <a:solidFill>
                  <a:schemeClr val="tx1"/>
                </a:solidFill>
                <a:latin typeface="+mn-lt"/>
              </a:rPr>
              <a:t>Des indices de précarité moins bons en comparaison :</a:t>
            </a:r>
          </a:p>
          <a:p>
            <a:r>
              <a:rPr lang="fr-FR" sz="1600" dirty="0">
                <a:solidFill>
                  <a:schemeClr val="tx1"/>
                </a:solidFill>
                <a:latin typeface="+mn-lt"/>
              </a:rPr>
              <a:t>- Diminution du nombre d’emplois</a:t>
            </a:r>
          </a:p>
          <a:p>
            <a:r>
              <a:rPr lang="fr-FR" sz="1600" dirty="0">
                <a:solidFill>
                  <a:schemeClr val="tx1"/>
                </a:solidFill>
                <a:latin typeface="+mn-lt"/>
              </a:rPr>
              <a:t>- Une part de retraités plus importante</a:t>
            </a: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r>
              <a:rPr lang="fr-FR" sz="1600" dirty="0">
                <a:solidFill>
                  <a:schemeClr val="tx1"/>
                </a:solidFill>
                <a:latin typeface="+mn-lt"/>
              </a:rPr>
              <a:t>- Médianes de revenu </a:t>
            </a:r>
            <a:r>
              <a:rPr lang="fr-FR" sz="1600" dirty="0">
                <a:solidFill>
                  <a:srgbClr val="C00000"/>
                </a:solidFill>
                <a:latin typeface="+mn-lt"/>
              </a:rPr>
              <a:t>inférieures</a:t>
            </a:r>
            <a:r>
              <a:rPr lang="fr-FR" sz="1600" dirty="0">
                <a:solidFill>
                  <a:schemeClr val="tx1"/>
                </a:solidFill>
                <a:latin typeface="+mn-lt"/>
              </a:rPr>
              <a:t> à celles des niveaux régional et national</a:t>
            </a:r>
          </a:p>
          <a:p>
            <a:r>
              <a:rPr lang="fr-FR" sz="1600" dirty="0">
                <a:solidFill>
                  <a:schemeClr val="tx1"/>
                </a:solidFill>
                <a:latin typeface="+mn-lt"/>
              </a:rPr>
              <a:t>- Taux de pauvreté </a:t>
            </a:r>
            <a:r>
              <a:rPr lang="fr-FR" sz="1600" dirty="0">
                <a:solidFill>
                  <a:srgbClr val="C00000"/>
                </a:solidFill>
                <a:latin typeface="+mn-lt"/>
              </a:rPr>
              <a:t>élevés</a:t>
            </a:r>
          </a:p>
          <a:p>
            <a:r>
              <a:rPr lang="fr-FR" sz="1600" dirty="0">
                <a:solidFill>
                  <a:schemeClr val="tx1"/>
                </a:solidFill>
                <a:latin typeface="+mn-lt"/>
              </a:rPr>
              <a:t>- Niveau de scolarisation un peu plus faible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B84F86CF-8E40-8DDF-1A2D-02B62F32C984}"/>
              </a:ext>
            </a:extLst>
          </p:cNvPr>
          <p:cNvSpPr txBox="1"/>
          <p:nvPr/>
        </p:nvSpPr>
        <p:spPr>
          <a:xfrm>
            <a:off x="308796" y="4129848"/>
            <a:ext cx="196298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fr-FR" sz="1600" b="1" u="sng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isparités observées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sp>
        <p:nvSpPr>
          <p:cNvPr id="39" name="Forme libre : forme 38">
            <a:extLst>
              <a:ext uri="{FF2B5EF4-FFF2-40B4-BE49-F238E27FC236}">
                <a16:creationId xmlns:a16="http://schemas.microsoft.com/office/drawing/2014/main" id="{3FB88B0D-8D61-B512-A6E2-760B836A7A73}"/>
              </a:ext>
            </a:extLst>
          </p:cNvPr>
          <p:cNvSpPr/>
          <p:nvPr/>
        </p:nvSpPr>
        <p:spPr>
          <a:xfrm>
            <a:off x="7032104" y="0"/>
            <a:ext cx="5202560" cy="476672"/>
          </a:xfrm>
          <a:custGeom>
            <a:avLst/>
            <a:gdLst>
              <a:gd name="connsiteX0" fmla="*/ 0 w 4547327"/>
              <a:gd name="connsiteY0" fmla="*/ 62623 h 626232"/>
              <a:gd name="connsiteX1" fmla="*/ 62623 w 4547327"/>
              <a:gd name="connsiteY1" fmla="*/ 0 h 626232"/>
              <a:gd name="connsiteX2" fmla="*/ 4484704 w 4547327"/>
              <a:gd name="connsiteY2" fmla="*/ 0 h 626232"/>
              <a:gd name="connsiteX3" fmla="*/ 4547327 w 4547327"/>
              <a:gd name="connsiteY3" fmla="*/ 62623 h 626232"/>
              <a:gd name="connsiteX4" fmla="*/ 4547327 w 4547327"/>
              <a:gd name="connsiteY4" fmla="*/ 563609 h 626232"/>
              <a:gd name="connsiteX5" fmla="*/ 4484704 w 4547327"/>
              <a:gd name="connsiteY5" fmla="*/ 626232 h 626232"/>
              <a:gd name="connsiteX6" fmla="*/ 62623 w 4547327"/>
              <a:gd name="connsiteY6" fmla="*/ 626232 h 626232"/>
              <a:gd name="connsiteX7" fmla="*/ 0 w 4547327"/>
              <a:gd name="connsiteY7" fmla="*/ 563609 h 626232"/>
              <a:gd name="connsiteX8" fmla="*/ 0 w 4547327"/>
              <a:gd name="connsiteY8" fmla="*/ 62623 h 6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7327" h="626232">
                <a:moveTo>
                  <a:pt x="0" y="62623"/>
                </a:moveTo>
                <a:cubicBezTo>
                  <a:pt x="0" y="28037"/>
                  <a:pt x="28037" y="0"/>
                  <a:pt x="62623" y="0"/>
                </a:cubicBezTo>
                <a:lnTo>
                  <a:pt x="4484704" y="0"/>
                </a:lnTo>
                <a:cubicBezTo>
                  <a:pt x="4519290" y="0"/>
                  <a:pt x="4547327" y="28037"/>
                  <a:pt x="4547327" y="62623"/>
                </a:cubicBezTo>
                <a:lnTo>
                  <a:pt x="4547327" y="563609"/>
                </a:lnTo>
                <a:cubicBezTo>
                  <a:pt x="4547327" y="598195"/>
                  <a:pt x="4519290" y="626232"/>
                  <a:pt x="4484704" y="626232"/>
                </a:cubicBezTo>
                <a:lnTo>
                  <a:pt x="62623" y="626232"/>
                </a:lnTo>
                <a:cubicBezTo>
                  <a:pt x="28037" y="626232"/>
                  <a:pt x="0" y="598195"/>
                  <a:pt x="0" y="563609"/>
                </a:cubicBezTo>
                <a:lnTo>
                  <a:pt x="0" y="62623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2200" b="1" dirty="0"/>
              <a:t>Indicateurs socio-économiques sur le PETR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5A8EB4A-EB8D-52F2-5090-25387219B5AC}"/>
              </a:ext>
            </a:extLst>
          </p:cNvPr>
          <p:cNvSpPr txBox="1"/>
          <p:nvPr/>
        </p:nvSpPr>
        <p:spPr>
          <a:xfrm>
            <a:off x="6147208" y="4747048"/>
            <a:ext cx="276161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>
              <a:buSzPts val="800"/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CC Haut Nivernais Val D’Yonne:</a:t>
            </a:r>
          </a:p>
          <a:p>
            <a:pPr lvl="0" algn="just">
              <a:buSzPts val="800"/>
            </a:pPr>
            <a:r>
              <a:rPr lang="fr-FR" sz="12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 Plus de bénéficiaires du RSA, de la CSS</a:t>
            </a:r>
          </a:p>
          <a:p>
            <a:pPr lvl="0" algn="just">
              <a:buSzPts val="800"/>
            </a:pPr>
            <a:r>
              <a:rPr lang="fr-FR" sz="1200" kern="50" dirty="0">
                <a:solidFill>
                  <a:schemeClr val="tx1"/>
                </a:solidFill>
                <a:latin typeface="Calibri" panose="020F0502020204030204" pitchFamily="34" charset="0"/>
                <a:ea typeface="DejaVu LGC Sans"/>
                <a:cs typeface="Times New Roman" panose="02020603050405020304" pitchFamily="18" charset="0"/>
              </a:rPr>
              <a:t>-18,6% d’allocataires dépendant à 100% des prestations sociales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BD05680-BA75-63D3-30AD-EF10BB42847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9771" y="3561211"/>
            <a:ext cx="2533433" cy="10517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95985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C8CEB89-5E0E-4003-8702-DDD11DD1605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83" y="69038"/>
            <a:ext cx="612453" cy="660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37D3F7D-4101-4A0D-A745-D6E95B767C99}"/>
              </a:ext>
            </a:extLst>
          </p:cNvPr>
          <p:cNvSpPr/>
          <p:nvPr/>
        </p:nvSpPr>
        <p:spPr>
          <a:xfrm>
            <a:off x="4369024" y="741856"/>
            <a:ext cx="7560840" cy="424226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CARACTÉRISTIQUES QUANTITATIVES</a:t>
            </a:r>
          </a:p>
        </p:txBody>
      </p:sp>
      <p:sp>
        <p:nvSpPr>
          <p:cNvPr id="17" name="Espace réservé du numéro de diapositive 17">
            <a:extLst>
              <a:ext uri="{FF2B5EF4-FFF2-40B4-BE49-F238E27FC236}">
                <a16:creationId xmlns:a16="http://schemas.microsoft.com/office/drawing/2014/main" id="{C0FA154A-53C2-DBBA-BAD4-DB7C1543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12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02FAD61-9C61-24D9-17F0-C8DF4941DC7D}"/>
              </a:ext>
            </a:extLst>
          </p:cNvPr>
          <p:cNvSpPr txBox="1"/>
          <p:nvPr/>
        </p:nvSpPr>
        <p:spPr>
          <a:xfrm>
            <a:off x="2549108" y="3013501"/>
            <a:ext cx="70937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>
                <a:solidFill>
                  <a:srgbClr val="4472C4"/>
                </a:solidFill>
                <a:latin typeface="+mn-lt"/>
              </a:rPr>
              <a:t>L’état de santé du territoire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Arial Unicode MS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685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93F2DDFC-DE38-496A-8117-385ABCEB428B}"/>
              </a:ext>
            </a:extLst>
          </p:cNvPr>
          <p:cNvSpPr/>
          <p:nvPr/>
        </p:nvSpPr>
        <p:spPr>
          <a:xfrm>
            <a:off x="6096000" y="0"/>
            <a:ext cx="6138664" cy="626232"/>
          </a:xfrm>
          <a:custGeom>
            <a:avLst/>
            <a:gdLst>
              <a:gd name="connsiteX0" fmla="*/ 0 w 4547327"/>
              <a:gd name="connsiteY0" fmla="*/ 62623 h 626232"/>
              <a:gd name="connsiteX1" fmla="*/ 62623 w 4547327"/>
              <a:gd name="connsiteY1" fmla="*/ 0 h 626232"/>
              <a:gd name="connsiteX2" fmla="*/ 4484704 w 4547327"/>
              <a:gd name="connsiteY2" fmla="*/ 0 h 626232"/>
              <a:gd name="connsiteX3" fmla="*/ 4547327 w 4547327"/>
              <a:gd name="connsiteY3" fmla="*/ 62623 h 626232"/>
              <a:gd name="connsiteX4" fmla="*/ 4547327 w 4547327"/>
              <a:gd name="connsiteY4" fmla="*/ 563609 h 626232"/>
              <a:gd name="connsiteX5" fmla="*/ 4484704 w 4547327"/>
              <a:gd name="connsiteY5" fmla="*/ 626232 h 626232"/>
              <a:gd name="connsiteX6" fmla="*/ 62623 w 4547327"/>
              <a:gd name="connsiteY6" fmla="*/ 626232 h 626232"/>
              <a:gd name="connsiteX7" fmla="*/ 0 w 4547327"/>
              <a:gd name="connsiteY7" fmla="*/ 563609 h 626232"/>
              <a:gd name="connsiteX8" fmla="*/ 0 w 4547327"/>
              <a:gd name="connsiteY8" fmla="*/ 62623 h 6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7327" h="626232">
                <a:moveTo>
                  <a:pt x="0" y="62623"/>
                </a:moveTo>
                <a:cubicBezTo>
                  <a:pt x="0" y="28037"/>
                  <a:pt x="28037" y="0"/>
                  <a:pt x="62623" y="0"/>
                </a:cubicBezTo>
                <a:lnTo>
                  <a:pt x="4484704" y="0"/>
                </a:lnTo>
                <a:cubicBezTo>
                  <a:pt x="4519290" y="0"/>
                  <a:pt x="4547327" y="28037"/>
                  <a:pt x="4547327" y="62623"/>
                </a:cubicBezTo>
                <a:lnTo>
                  <a:pt x="4547327" y="563609"/>
                </a:lnTo>
                <a:cubicBezTo>
                  <a:pt x="4547327" y="598195"/>
                  <a:pt x="4519290" y="626232"/>
                  <a:pt x="4484704" y="626232"/>
                </a:cubicBezTo>
                <a:lnTo>
                  <a:pt x="62623" y="626232"/>
                </a:lnTo>
                <a:cubicBezTo>
                  <a:pt x="28037" y="626232"/>
                  <a:pt x="0" y="598195"/>
                  <a:pt x="0" y="563609"/>
                </a:cubicBezTo>
                <a:lnTo>
                  <a:pt x="0" y="62623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2200" b="1" dirty="0"/>
              <a:t>L’état de santé du territoire</a:t>
            </a:r>
          </a:p>
        </p:txBody>
      </p:sp>
      <p:sp>
        <p:nvSpPr>
          <p:cNvPr id="5" name="Espace réservé du numéro de diapositive 17">
            <a:extLst>
              <a:ext uri="{FF2B5EF4-FFF2-40B4-BE49-F238E27FC236}">
                <a16:creationId xmlns:a16="http://schemas.microsoft.com/office/drawing/2014/main" id="{52D4EB81-0A30-43A7-8D09-BDA27074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13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243C79A-8033-4F9B-9DDA-68D2E412144C}"/>
              </a:ext>
            </a:extLst>
          </p:cNvPr>
          <p:cNvSpPr txBox="1"/>
          <p:nvPr/>
        </p:nvSpPr>
        <p:spPr>
          <a:xfrm>
            <a:off x="551384" y="822524"/>
            <a:ext cx="1036915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850" indent="-450850">
              <a:buFont typeface="Wingdings" panose="05000000000000000000" pitchFamily="2" charset="2"/>
              <a:buChar char="q"/>
            </a:pPr>
            <a:r>
              <a:rPr kumimoji="0" lang="fr-FR" sz="2500" b="1" i="0" u="sng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+mn-lt"/>
                <a:ea typeface="Arial Unicode MS" pitchFamily="34" charset="-128"/>
                <a:cs typeface="+mn-cs"/>
              </a:rPr>
              <a:t>Des atouts</a:t>
            </a:r>
          </a:p>
          <a:p>
            <a:endParaRPr kumimoji="0" lang="fr-FR" sz="2500" b="1" i="0" u="sng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+mn-lt"/>
              <a:ea typeface="Arial Unicode MS" pitchFamily="34" charset="-128"/>
              <a:cs typeface="+mn-cs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Globalement sur le Pays, </a:t>
            </a:r>
            <a:r>
              <a:rPr lang="fr-FR" sz="16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diminution des taux standardisés de mortalité générale et chez les moins de 65 ans</a:t>
            </a: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entre 2009/2013 et 2013/2017</a:t>
            </a:r>
          </a:p>
          <a:p>
            <a:pPr marL="201930" algn="just"/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 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Diminution de la mortalité selon les causes (par cancer, par maladies de l’appareil circulatoire, par maladies de l’appareil respiratoire au cours du temps sur quasiment l’ensemble du territoire)</a:t>
            </a:r>
          </a:p>
          <a:p>
            <a:pPr marL="201930" algn="just"/>
            <a:endParaRPr lang="fr-FR" sz="16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6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Sous- mortalité</a:t>
            </a:r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 par maladies de l’appareil respiratoire</a:t>
            </a:r>
          </a:p>
          <a:p>
            <a:pPr lvl="0" algn="just"/>
            <a:endParaRPr lang="fr-FR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2400" b="1" u="sng" dirty="0">
                <a:solidFill>
                  <a:srgbClr val="4472C4"/>
                </a:solidFill>
                <a:latin typeface="+mn-lt"/>
              </a:rPr>
              <a:t>Pathologies les plus fréquentes </a:t>
            </a:r>
            <a:r>
              <a:rPr lang="fr-FR" sz="1400" u="sng" dirty="0">
                <a:solidFill>
                  <a:srgbClr val="4472C4"/>
                </a:solidFill>
                <a:latin typeface="+mn-lt"/>
              </a:rPr>
              <a:t>(part des </a:t>
            </a:r>
            <a:r>
              <a:rPr lang="fr-FR" sz="1400" u="sng" dirty="0" err="1">
                <a:solidFill>
                  <a:srgbClr val="4472C4"/>
                </a:solidFill>
                <a:latin typeface="+mn-lt"/>
              </a:rPr>
              <a:t>consommants</a:t>
            </a:r>
            <a:r>
              <a:rPr lang="fr-FR" sz="1400" u="sng" dirty="0">
                <a:solidFill>
                  <a:srgbClr val="4472C4"/>
                </a:solidFill>
                <a:latin typeface="+mn-lt"/>
              </a:rPr>
              <a:t>)</a:t>
            </a:r>
          </a:p>
          <a:p>
            <a:pPr algn="just"/>
            <a:endParaRPr lang="fr-FR" sz="1400" u="sng" dirty="0">
              <a:solidFill>
                <a:srgbClr val="4472C4"/>
              </a:solidFill>
              <a:latin typeface="+mn-lt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fr-FR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C</a:t>
            </a: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ancer : de 4,4% à 5,1%, (France : 4,8%).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M</a:t>
            </a: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aladie cardiovasculaire : de 7,7% à 8,2%, (France : 7,5%)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D</a:t>
            </a: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iabète : de 6,5% à 7,4% (France : 5,8%)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M</a:t>
            </a: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aladie respiratoire : de 4,8% à 5,9%, (France : 5,6%)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M</a:t>
            </a: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aladie psychiatrique : de 3,5% à 4,3% (France : 3,9%)</a:t>
            </a:r>
          </a:p>
          <a:p>
            <a:pPr lvl="0" algn="just"/>
            <a:endParaRPr lang="fr-FR" sz="18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8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Entre 18,5% et 20,8% de </a:t>
            </a:r>
            <a:r>
              <a:rPr lang="fr-FR" sz="1800" b="1" u="sng" kern="50" dirty="0">
                <a:solidFill>
                  <a:schemeClr val="accent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bénéficiaires d'une ALD </a:t>
            </a:r>
            <a:r>
              <a:rPr lang="fr-FR" sz="18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en 2019, taux national à 18,7%</a:t>
            </a:r>
          </a:p>
        </p:txBody>
      </p:sp>
    </p:spTree>
    <p:extLst>
      <p:ext uri="{BB962C8B-B14F-4D97-AF65-F5344CB8AC3E}">
        <p14:creationId xmlns:p14="http://schemas.microsoft.com/office/powerpoint/2010/main" val="440581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93F2DDFC-DE38-496A-8117-385ABCEB428B}"/>
              </a:ext>
            </a:extLst>
          </p:cNvPr>
          <p:cNvSpPr/>
          <p:nvPr/>
        </p:nvSpPr>
        <p:spPr>
          <a:xfrm>
            <a:off x="6096000" y="0"/>
            <a:ext cx="6138664" cy="626232"/>
          </a:xfrm>
          <a:custGeom>
            <a:avLst/>
            <a:gdLst>
              <a:gd name="connsiteX0" fmla="*/ 0 w 4547327"/>
              <a:gd name="connsiteY0" fmla="*/ 62623 h 626232"/>
              <a:gd name="connsiteX1" fmla="*/ 62623 w 4547327"/>
              <a:gd name="connsiteY1" fmla="*/ 0 h 626232"/>
              <a:gd name="connsiteX2" fmla="*/ 4484704 w 4547327"/>
              <a:gd name="connsiteY2" fmla="*/ 0 h 626232"/>
              <a:gd name="connsiteX3" fmla="*/ 4547327 w 4547327"/>
              <a:gd name="connsiteY3" fmla="*/ 62623 h 626232"/>
              <a:gd name="connsiteX4" fmla="*/ 4547327 w 4547327"/>
              <a:gd name="connsiteY4" fmla="*/ 563609 h 626232"/>
              <a:gd name="connsiteX5" fmla="*/ 4484704 w 4547327"/>
              <a:gd name="connsiteY5" fmla="*/ 626232 h 626232"/>
              <a:gd name="connsiteX6" fmla="*/ 62623 w 4547327"/>
              <a:gd name="connsiteY6" fmla="*/ 626232 h 626232"/>
              <a:gd name="connsiteX7" fmla="*/ 0 w 4547327"/>
              <a:gd name="connsiteY7" fmla="*/ 563609 h 626232"/>
              <a:gd name="connsiteX8" fmla="*/ 0 w 4547327"/>
              <a:gd name="connsiteY8" fmla="*/ 62623 h 6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7327" h="626232">
                <a:moveTo>
                  <a:pt x="0" y="62623"/>
                </a:moveTo>
                <a:cubicBezTo>
                  <a:pt x="0" y="28037"/>
                  <a:pt x="28037" y="0"/>
                  <a:pt x="62623" y="0"/>
                </a:cubicBezTo>
                <a:lnTo>
                  <a:pt x="4484704" y="0"/>
                </a:lnTo>
                <a:cubicBezTo>
                  <a:pt x="4519290" y="0"/>
                  <a:pt x="4547327" y="28037"/>
                  <a:pt x="4547327" y="62623"/>
                </a:cubicBezTo>
                <a:lnTo>
                  <a:pt x="4547327" y="563609"/>
                </a:lnTo>
                <a:cubicBezTo>
                  <a:pt x="4547327" y="598195"/>
                  <a:pt x="4519290" y="626232"/>
                  <a:pt x="4484704" y="626232"/>
                </a:cubicBezTo>
                <a:lnTo>
                  <a:pt x="62623" y="626232"/>
                </a:lnTo>
                <a:cubicBezTo>
                  <a:pt x="28037" y="626232"/>
                  <a:pt x="0" y="598195"/>
                  <a:pt x="0" y="563609"/>
                </a:cubicBezTo>
                <a:lnTo>
                  <a:pt x="0" y="62623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2200" b="1" dirty="0"/>
              <a:t>L’état de santé du territoire</a:t>
            </a:r>
          </a:p>
        </p:txBody>
      </p:sp>
      <p:sp>
        <p:nvSpPr>
          <p:cNvPr id="5" name="Espace réservé du numéro de diapositive 17">
            <a:extLst>
              <a:ext uri="{FF2B5EF4-FFF2-40B4-BE49-F238E27FC236}">
                <a16:creationId xmlns:a16="http://schemas.microsoft.com/office/drawing/2014/main" id="{52D4EB81-0A30-43A7-8D09-BDA27074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14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243C79A-8033-4F9B-9DDA-68D2E412144C}"/>
              </a:ext>
            </a:extLst>
          </p:cNvPr>
          <p:cNvSpPr txBox="1"/>
          <p:nvPr/>
        </p:nvSpPr>
        <p:spPr>
          <a:xfrm>
            <a:off x="407368" y="946282"/>
            <a:ext cx="417646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850" indent="-450850">
              <a:buFont typeface="Wingdings" panose="05000000000000000000" pitchFamily="2" charset="2"/>
              <a:buChar char="q"/>
            </a:pPr>
            <a:r>
              <a:rPr lang="fr-FR" sz="2500" b="1" u="sng" dirty="0">
                <a:solidFill>
                  <a:srgbClr val="4472C4"/>
                </a:solidFill>
                <a:latin typeface="+mn-lt"/>
              </a:rPr>
              <a:t>Et des points de vigilance</a:t>
            </a:r>
            <a:endParaRPr lang="fr-FR" sz="2200" u="sng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376FF7-DFB9-B4CF-6F56-8DDB531C047A}"/>
              </a:ext>
            </a:extLst>
          </p:cNvPr>
          <p:cNvSpPr txBox="1"/>
          <p:nvPr/>
        </p:nvSpPr>
        <p:spPr>
          <a:xfrm>
            <a:off x="407368" y="1772816"/>
            <a:ext cx="460851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 rtl="0">
              <a:buFont typeface="Wingdings" pitchFamily="2" charset="2"/>
              <a:buChar char=""/>
            </a:pP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Une </a:t>
            </a:r>
            <a:r>
              <a:rPr lang="fr-FR" sz="16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espérance de vie à la naissance moins longue</a:t>
            </a: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en comparaison avec les autres territoires</a:t>
            </a:r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 pour les hommes et les femmes</a:t>
            </a:r>
            <a:endParaRPr lang="fr-FR" sz="1600" dirty="0"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160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  <a:ea typeface="DejaVu LGC Sans"/>
                <a:cs typeface="Calibri" panose="020F0502020204030204" pitchFamily="34" charset="0"/>
              </a:rPr>
              <a:t>  </a:t>
            </a:r>
            <a:endParaRPr lang="fr-FR" sz="1600" dirty="0">
              <a:solidFill>
                <a:schemeClr val="accent5">
                  <a:lumMod val="75000"/>
                </a:schemeClr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B09A4A0-8144-8B7D-CC52-71078CA3053F}"/>
              </a:ext>
            </a:extLst>
          </p:cNvPr>
          <p:cNvSpPr txBox="1"/>
          <p:nvPr/>
        </p:nvSpPr>
        <p:spPr>
          <a:xfrm>
            <a:off x="5619134" y="1423336"/>
            <a:ext cx="612201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"/>
            </a:pPr>
            <a:r>
              <a:rPr lang="fr-FR" sz="16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Une surmortalité par rapport à la région:</a:t>
            </a:r>
          </a:p>
          <a:p>
            <a:pPr marL="358775" lvl="0" algn="just"/>
            <a:r>
              <a:rPr lang="fr-FR" sz="16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</a:t>
            </a:r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générale</a:t>
            </a:r>
          </a:p>
          <a:p>
            <a:pPr marL="358775"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chez moins de 65 ans</a:t>
            </a:r>
          </a:p>
          <a:p>
            <a:pPr marL="358775"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évitable chez les moins de 75 ans: 20% des décès</a:t>
            </a:r>
          </a:p>
          <a:p>
            <a:pPr marL="358775"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évitable par prévention et par le système de soins</a:t>
            </a:r>
          </a:p>
          <a:p>
            <a:pPr marL="358775" lvl="0" algn="just"/>
            <a:endParaRPr lang="fr-FR" sz="16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6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D0B90041-A9CD-95AD-4896-9BE40A5191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9" y="2924943"/>
            <a:ext cx="4602510" cy="3021113"/>
          </a:xfrm>
          <a:prstGeom prst="rect">
            <a:avLst/>
          </a:prstGeom>
          <a:noFill/>
        </p:spPr>
      </p:pic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BFC2707A-0F5F-E4EC-3989-29095CEA93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6003606"/>
              </p:ext>
            </p:extLst>
          </p:nvPr>
        </p:nvGraphicFramePr>
        <p:xfrm>
          <a:off x="5743201" y="3266906"/>
          <a:ext cx="3384376" cy="2167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AA27CE4A-30E9-6659-34DD-5DDB7306E9B9}"/>
              </a:ext>
            </a:extLst>
          </p:cNvPr>
          <p:cNvSpPr/>
          <p:nvPr/>
        </p:nvSpPr>
        <p:spPr>
          <a:xfrm>
            <a:off x="9195608" y="4284082"/>
            <a:ext cx="578411" cy="302833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CB6F4"/>
                </a:solidFill>
              </a:ln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1374349D-33E7-526D-C2E4-69CF0EDED9DC}"/>
              </a:ext>
            </a:extLst>
          </p:cNvPr>
          <p:cNvSpPr/>
          <p:nvPr/>
        </p:nvSpPr>
        <p:spPr>
          <a:xfrm>
            <a:off x="10102404" y="4003449"/>
            <a:ext cx="1306222" cy="86409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C00000"/>
                </a:solidFill>
              </a:rPr>
              <a:t>2/3 évitable par prévention</a:t>
            </a:r>
          </a:p>
        </p:txBody>
      </p:sp>
    </p:spTree>
    <p:extLst>
      <p:ext uri="{BB962C8B-B14F-4D97-AF65-F5344CB8AC3E}">
        <p14:creationId xmlns:p14="http://schemas.microsoft.com/office/powerpoint/2010/main" val="2265142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93F2DDFC-DE38-496A-8117-385ABCEB428B}"/>
              </a:ext>
            </a:extLst>
          </p:cNvPr>
          <p:cNvSpPr/>
          <p:nvPr/>
        </p:nvSpPr>
        <p:spPr>
          <a:xfrm>
            <a:off x="6096000" y="0"/>
            <a:ext cx="6138664" cy="626232"/>
          </a:xfrm>
          <a:custGeom>
            <a:avLst/>
            <a:gdLst>
              <a:gd name="connsiteX0" fmla="*/ 0 w 4547327"/>
              <a:gd name="connsiteY0" fmla="*/ 62623 h 626232"/>
              <a:gd name="connsiteX1" fmla="*/ 62623 w 4547327"/>
              <a:gd name="connsiteY1" fmla="*/ 0 h 626232"/>
              <a:gd name="connsiteX2" fmla="*/ 4484704 w 4547327"/>
              <a:gd name="connsiteY2" fmla="*/ 0 h 626232"/>
              <a:gd name="connsiteX3" fmla="*/ 4547327 w 4547327"/>
              <a:gd name="connsiteY3" fmla="*/ 62623 h 626232"/>
              <a:gd name="connsiteX4" fmla="*/ 4547327 w 4547327"/>
              <a:gd name="connsiteY4" fmla="*/ 563609 h 626232"/>
              <a:gd name="connsiteX5" fmla="*/ 4484704 w 4547327"/>
              <a:gd name="connsiteY5" fmla="*/ 626232 h 626232"/>
              <a:gd name="connsiteX6" fmla="*/ 62623 w 4547327"/>
              <a:gd name="connsiteY6" fmla="*/ 626232 h 626232"/>
              <a:gd name="connsiteX7" fmla="*/ 0 w 4547327"/>
              <a:gd name="connsiteY7" fmla="*/ 563609 h 626232"/>
              <a:gd name="connsiteX8" fmla="*/ 0 w 4547327"/>
              <a:gd name="connsiteY8" fmla="*/ 62623 h 6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7327" h="626232">
                <a:moveTo>
                  <a:pt x="0" y="62623"/>
                </a:moveTo>
                <a:cubicBezTo>
                  <a:pt x="0" y="28037"/>
                  <a:pt x="28037" y="0"/>
                  <a:pt x="62623" y="0"/>
                </a:cubicBezTo>
                <a:lnTo>
                  <a:pt x="4484704" y="0"/>
                </a:lnTo>
                <a:cubicBezTo>
                  <a:pt x="4519290" y="0"/>
                  <a:pt x="4547327" y="28037"/>
                  <a:pt x="4547327" y="62623"/>
                </a:cubicBezTo>
                <a:lnTo>
                  <a:pt x="4547327" y="563609"/>
                </a:lnTo>
                <a:cubicBezTo>
                  <a:pt x="4547327" y="598195"/>
                  <a:pt x="4519290" y="626232"/>
                  <a:pt x="4484704" y="626232"/>
                </a:cubicBezTo>
                <a:lnTo>
                  <a:pt x="62623" y="626232"/>
                </a:lnTo>
                <a:cubicBezTo>
                  <a:pt x="28037" y="626232"/>
                  <a:pt x="0" y="598195"/>
                  <a:pt x="0" y="563609"/>
                </a:cubicBezTo>
                <a:lnTo>
                  <a:pt x="0" y="62623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2200" b="1" dirty="0"/>
              <a:t>L’état de santé du territoire</a:t>
            </a:r>
          </a:p>
        </p:txBody>
      </p:sp>
      <p:sp>
        <p:nvSpPr>
          <p:cNvPr id="5" name="Espace réservé du numéro de diapositive 17">
            <a:extLst>
              <a:ext uri="{FF2B5EF4-FFF2-40B4-BE49-F238E27FC236}">
                <a16:creationId xmlns:a16="http://schemas.microsoft.com/office/drawing/2014/main" id="{52D4EB81-0A30-43A7-8D09-BDA27074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15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B09A4A0-8144-8B7D-CC52-71078CA3053F}"/>
              </a:ext>
            </a:extLst>
          </p:cNvPr>
          <p:cNvSpPr txBox="1"/>
          <p:nvPr/>
        </p:nvSpPr>
        <p:spPr>
          <a:xfrm>
            <a:off x="551384" y="1364665"/>
            <a:ext cx="76328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fr-FR" sz="16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Une surmortalité par rapport à la région: </a:t>
            </a:r>
          </a:p>
          <a:p>
            <a:pPr marL="358775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par cancer</a:t>
            </a:r>
          </a:p>
          <a:p>
            <a:pPr marL="358775"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par maladies de l’appareil circulatoire</a:t>
            </a:r>
          </a:p>
          <a:p>
            <a:pPr marL="358775"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due à l’alcool et au tabac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B8156D25-24AB-2B31-5B0F-8BB17C5709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7856823"/>
              </p:ext>
            </p:extLst>
          </p:nvPr>
        </p:nvGraphicFramePr>
        <p:xfrm>
          <a:off x="1847528" y="2636912"/>
          <a:ext cx="2999204" cy="2370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CD964A3E-2AFC-0A0C-D741-74537A82E0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7271945"/>
              </p:ext>
            </p:extLst>
          </p:nvPr>
        </p:nvGraphicFramePr>
        <p:xfrm>
          <a:off x="6547844" y="4163432"/>
          <a:ext cx="2304427" cy="1688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FDF63278-FF71-24DF-1D9E-3153914FEB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2034023"/>
              </p:ext>
            </p:extLst>
          </p:nvPr>
        </p:nvGraphicFramePr>
        <p:xfrm>
          <a:off x="6547844" y="2425379"/>
          <a:ext cx="2171110" cy="1509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35649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93F2DDFC-DE38-496A-8117-385ABCEB428B}"/>
              </a:ext>
            </a:extLst>
          </p:cNvPr>
          <p:cNvSpPr/>
          <p:nvPr/>
        </p:nvSpPr>
        <p:spPr>
          <a:xfrm>
            <a:off x="7536160" y="0"/>
            <a:ext cx="4698504" cy="626232"/>
          </a:xfrm>
          <a:custGeom>
            <a:avLst/>
            <a:gdLst>
              <a:gd name="connsiteX0" fmla="*/ 0 w 4547327"/>
              <a:gd name="connsiteY0" fmla="*/ 62623 h 626232"/>
              <a:gd name="connsiteX1" fmla="*/ 62623 w 4547327"/>
              <a:gd name="connsiteY1" fmla="*/ 0 h 626232"/>
              <a:gd name="connsiteX2" fmla="*/ 4484704 w 4547327"/>
              <a:gd name="connsiteY2" fmla="*/ 0 h 626232"/>
              <a:gd name="connsiteX3" fmla="*/ 4547327 w 4547327"/>
              <a:gd name="connsiteY3" fmla="*/ 62623 h 626232"/>
              <a:gd name="connsiteX4" fmla="*/ 4547327 w 4547327"/>
              <a:gd name="connsiteY4" fmla="*/ 563609 h 626232"/>
              <a:gd name="connsiteX5" fmla="*/ 4484704 w 4547327"/>
              <a:gd name="connsiteY5" fmla="*/ 626232 h 626232"/>
              <a:gd name="connsiteX6" fmla="*/ 62623 w 4547327"/>
              <a:gd name="connsiteY6" fmla="*/ 626232 h 626232"/>
              <a:gd name="connsiteX7" fmla="*/ 0 w 4547327"/>
              <a:gd name="connsiteY7" fmla="*/ 563609 h 626232"/>
              <a:gd name="connsiteX8" fmla="*/ 0 w 4547327"/>
              <a:gd name="connsiteY8" fmla="*/ 62623 h 6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7327" h="626232">
                <a:moveTo>
                  <a:pt x="0" y="62623"/>
                </a:moveTo>
                <a:cubicBezTo>
                  <a:pt x="0" y="28037"/>
                  <a:pt x="28037" y="0"/>
                  <a:pt x="62623" y="0"/>
                </a:cubicBezTo>
                <a:lnTo>
                  <a:pt x="4484704" y="0"/>
                </a:lnTo>
                <a:cubicBezTo>
                  <a:pt x="4519290" y="0"/>
                  <a:pt x="4547327" y="28037"/>
                  <a:pt x="4547327" y="62623"/>
                </a:cubicBezTo>
                <a:lnTo>
                  <a:pt x="4547327" y="563609"/>
                </a:lnTo>
                <a:cubicBezTo>
                  <a:pt x="4547327" y="598195"/>
                  <a:pt x="4519290" y="626232"/>
                  <a:pt x="4484704" y="626232"/>
                </a:cubicBezTo>
                <a:lnTo>
                  <a:pt x="62623" y="626232"/>
                </a:lnTo>
                <a:cubicBezTo>
                  <a:pt x="28037" y="626232"/>
                  <a:pt x="0" y="598195"/>
                  <a:pt x="0" y="563609"/>
                </a:cubicBezTo>
                <a:lnTo>
                  <a:pt x="0" y="62623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2200" b="1" dirty="0"/>
              <a:t>L’état de santé du territoire</a:t>
            </a:r>
          </a:p>
        </p:txBody>
      </p:sp>
      <p:sp>
        <p:nvSpPr>
          <p:cNvPr id="5" name="Espace réservé du numéro de diapositive 17">
            <a:extLst>
              <a:ext uri="{FF2B5EF4-FFF2-40B4-BE49-F238E27FC236}">
                <a16:creationId xmlns:a16="http://schemas.microsoft.com/office/drawing/2014/main" id="{52D4EB81-0A30-43A7-8D09-BDA27074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16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A87D4F6-77F5-B44E-1244-E69DCD0423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626232"/>
            <a:ext cx="7679015" cy="324036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07A32E9-580C-668C-6C86-BF16CAC54D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4072" y="3789040"/>
            <a:ext cx="3898648" cy="273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34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72D8651-41B4-8AE9-E39C-71507EE7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17</a:t>
            </a:fld>
            <a:endParaRPr lang="fr-FR" alt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2754AE-DB01-DDAF-B0FF-04468DC2719D}"/>
              </a:ext>
            </a:extLst>
          </p:cNvPr>
          <p:cNvSpPr/>
          <p:nvPr/>
        </p:nvSpPr>
        <p:spPr>
          <a:xfrm>
            <a:off x="4906933" y="287010"/>
            <a:ext cx="7093784" cy="693718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CARACTÉRISTIQUES QUANTITATIVES ET QUALITATIVES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6E1DE08-43E2-B418-7087-ECF45F3B5D62}"/>
              </a:ext>
            </a:extLst>
          </p:cNvPr>
          <p:cNvSpPr txBox="1"/>
          <p:nvPr/>
        </p:nvSpPr>
        <p:spPr>
          <a:xfrm>
            <a:off x="3359696" y="3013501"/>
            <a:ext cx="7093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3600" b="1" dirty="0">
                <a:solidFill>
                  <a:srgbClr val="4472C4"/>
                </a:solidFill>
                <a:latin typeface="+mn-lt"/>
              </a:rPr>
              <a:t>L’offre de santé</a:t>
            </a:r>
            <a:endParaRPr kumimoji="0" lang="fr-FR" sz="3200" b="1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Arial Unicode MS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1728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18</a:t>
            </a:fld>
            <a:endParaRPr lang="fr-FR" alt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4A4461B-83C6-865D-1696-5CFC4D4B8890}"/>
              </a:ext>
            </a:extLst>
          </p:cNvPr>
          <p:cNvSpPr txBox="1"/>
          <p:nvPr/>
        </p:nvSpPr>
        <p:spPr>
          <a:xfrm>
            <a:off x="6424892" y="476987"/>
            <a:ext cx="5626688" cy="52629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200" dirty="0">
                <a:solidFill>
                  <a:srgbClr val="0070C0"/>
                </a:solidFill>
                <a:latin typeface="+mn-lt"/>
              </a:rPr>
              <a:t> </a:t>
            </a:r>
            <a:r>
              <a:rPr lang="fr-FR" sz="1400" b="1" u="sng" dirty="0">
                <a:solidFill>
                  <a:srgbClr val="0070C0"/>
                </a:solidFill>
                <a:latin typeface="+mn-lt"/>
              </a:rPr>
              <a:t>Faiblesses en termes d’offre et principales problématiques</a:t>
            </a:r>
          </a:p>
          <a:p>
            <a:endParaRPr lang="fr-FR" sz="1000" dirty="0">
              <a:solidFill>
                <a:schemeClr val="tx1"/>
              </a:solidFill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Des densités de professionnels de santé faibles au regard des 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territoires de référence, au 31.12.2022 : pour les Médecins généralistes , Chirurgiens-dentistes, Infirmiers, Masseurs-kinésithérapeutes, Orthophonistes, Sage-femmes</a:t>
            </a:r>
          </a:p>
          <a:p>
            <a:pPr lvl="0" algn="just">
              <a:buSzPts val="800"/>
            </a:pPr>
            <a:endParaRPr lang="fr-FR" sz="12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  <a:tabLst>
                <a:tab pos="4398963" algn="l"/>
                <a:tab pos="5197475" algn="l"/>
              </a:tabLst>
            </a:pPr>
            <a:r>
              <a:rPr lang="fr-FR" sz="120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</a:t>
            </a:r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67,5% des</a:t>
            </a:r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 médecins généralistes âgés</a:t>
            </a:r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 de plus de 55 ans en 2022,, contre Fr : 47,2 %</a:t>
            </a:r>
          </a:p>
          <a:p>
            <a:pPr marL="203835" algn="just">
              <a:tabLst>
                <a:tab pos="4398963" algn="l"/>
                <a:tab pos="5197475" algn="l"/>
              </a:tabLst>
            </a:pPr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1/3 des chirurgiens-dentistes et des masseurs-kinésithérapeutes ont plus de 55 ans</a:t>
            </a:r>
          </a:p>
          <a:p>
            <a:pPr marL="203835" algn="just">
              <a:tabLst>
                <a:tab pos="4398963" algn="l"/>
                <a:tab pos="5197475" algn="l"/>
              </a:tabLst>
            </a:pPr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62,5 % des orthophonistes âgés de plus de 55 ans: 11 départs prévisibles (pb de viabilité des MSP)</a:t>
            </a:r>
          </a:p>
          <a:p>
            <a:pPr marL="203835" algn="just">
              <a:tabLst>
                <a:tab pos="4398963" algn="l"/>
                <a:tab pos="5197475" algn="l"/>
              </a:tabLst>
            </a:pPr>
            <a:endParaRPr lang="fr-FR" sz="12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Manque de pharmaciens </a:t>
            </a:r>
            <a:endParaRPr lang="fr-FR" sz="12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203835" algn="just">
              <a:tabLst>
                <a:tab pos="4398963" algn="l"/>
                <a:tab pos="5197475" algn="l"/>
              </a:tabLst>
            </a:pPr>
            <a:endParaRPr lang="fr-FR" sz="12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  <a:tabLst>
                <a:tab pos="4398963" algn="l"/>
                <a:tab pos="5197475" algn="l"/>
              </a:tabLst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Accessibilité Potentielle Localisée (APL) médecins généralistes en 2021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: de 2,4 consultations à 3, indicateur inférieur aux niveaux régional (3,6) et national (3,8).</a:t>
            </a:r>
          </a:p>
          <a:p>
            <a:r>
              <a:rPr lang="fr-FR" sz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12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Des densités de spécialistes en 2021 faibles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au niveau du département en comparaison aux densités nationales</a:t>
            </a:r>
          </a:p>
          <a:p>
            <a:pPr lvl="0" algn="just"/>
            <a:endParaRPr lang="fr-FR" sz="12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Fermeture du service de maternité d’Autun</a:t>
            </a:r>
            <a:endParaRPr lang="fr-FR" sz="12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228600" algn="just"/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Problème d’accessibilité liée à la mobilité:</a:t>
            </a:r>
          </a:p>
          <a:p>
            <a:pPr lvl="0" algn="just"/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Offre parfois  éloignée du lieu d’habitation </a:t>
            </a:r>
          </a:p>
          <a:p>
            <a:pPr lvl="0" algn="just"/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 Temps moyen d’accès aux services d’urgence allongé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sauf sur Haut Nivernais-Val d’Yonne (10,5 mn), sinon supérieur à 30 min (max : 42,5 mn sur la CC Morvan Sommets et Grands Lacs)</a:t>
            </a:r>
          </a:p>
          <a:p>
            <a:pPr lvl="0" algn="just"/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¼ des habitants de la CC Morvan Sommets et Grands Lacs 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éloignée de plus de 20 min des services de proximité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F7D93F5-0372-BFD8-667E-C0EFC2FFC00D}"/>
              </a:ext>
            </a:extLst>
          </p:cNvPr>
          <p:cNvSpPr txBox="1"/>
          <p:nvPr/>
        </p:nvSpPr>
        <p:spPr>
          <a:xfrm>
            <a:off x="335359" y="215763"/>
            <a:ext cx="585993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b="1" u="sng" dirty="0">
                <a:solidFill>
                  <a:srgbClr val="0070C0"/>
                </a:solidFill>
                <a:latin typeface="+mn-lt"/>
              </a:rPr>
              <a:t>Des atouts et leviers d’action sur lesquels s’appuyer </a:t>
            </a:r>
          </a:p>
          <a:p>
            <a:endParaRPr lang="fr-FR" sz="1400" b="1" u="sng" dirty="0">
              <a:solidFill>
                <a:srgbClr val="0070C0"/>
              </a:solidFill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Une part de personnes ayant déclaré un médecin traitant sur le territoire semblable aux territoires comparés (environ 90%)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Centre de santé départemental, Maisons de Santé Pluriprofessionnelles (MSP), autres structures en renfort (SOS Médecins, médecins solidaires)</a:t>
            </a:r>
          </a:p>
          <a:p>
            <a:pPr marL="228600" algn="just"/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CPTS en cours de constitution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Téléconsultation et télémédecine au sein des MSP, EHPAD et pharmacie</a:t>
            </a:r>
            <a:endParaRPr lang="fr-FR" sz="12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Permanence Des Soins Ambulatoires organisée, secteur de Château Chinon pas d’organisation durable</a:t>
            </a:r>
          </a:p>
          <a:p>
            <a:r>
              <a:rPr lang="fr-FR" sz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12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2 GHT sur le territoire : GHT de la Nièvre / GHT </a:t>
            </a:r>
            <a:r>
              <a:rPr lang="fr-FR" sz="1200" kern="50" dirty="0" err="1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Unyon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pour le nord</a:t>
            </a:r>
          </a:p>
          <a:p>
            <a:pPr marL="228600" algn="just"/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6 établissements de santé sur le PETR</a:t>
            </a:r>
          </a:p>
          <a:p>
            <a:pPr marL="228600" algn="just"/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Présence de quelques médecins du second recours sur le territoire, développement de consultations avancées, ouverture d’une antenne du centre de périnatalité et pédiatrie du CH d'Autun au CH de Château-Chinon</a:t>
            </a:r>
          </a:p>
          <a:p>
            <a:pPr lvl="0" algn="just"/>
            <a:endParaRPr lang="fr-FR" sz="12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200" kern="5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CLS actuel ayant un axe stratégique dédié à l’accès aux soins: actions menées envers les internes (ouverture de l’internat de Moulins Engilbert)</a:t>
            </a:r>
            <a:endParaRPr lang="fr-FR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1ED8882-0DED-A4B8-2E65-63A496A05905}"/>
              </a:ext>
            </a:extLst>
          </p:cNvPr>
          <p:cNvSpPr txBox="1"/>
          <p:nvPr/>
        </p:nvSpPr>
        <p:spPr>
          <a:xfrm>
            <a:off x="564959" y="4560658"/>
            <a:ext cx="5859933" cy="2092881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300" b="1" u="sng" kern="50" dirty="0"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favoriser et accompagner l’installation de professionnels en libéral et en hospitalier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poursuite du travail sur l’attractivité du territoire / échelle du territoire à questionner pour certains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travail autour de l’accès à la formation (développement de stages sur le territoire)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 question de la mobilité (mieux identifier les besoins) notamment pour publics fragiles (personnes âgées, jeunes)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développer « l’aller-vers »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 déploiement de certains professionnels en appui des médecins généralistes (assistants médicaux, infirmier </a:t>
            </a:r>
            <a:r>
              <a:rPr lang="fr-FR" sz="1300" kern="50" dirty="0" err="1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Asalee</a:t>
            </a: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, de pratique avancé)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7824192" y="14822"/>
            <a:ext cx="4367808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Offre de soins 1er et 2nd recours</a:t>
            </a:r>
          </a:p>
        </p:txBody>
      </p:sp>
    </p:spTree>
    <p:extLst>
      <p:ext uri="{BB962C8B-B14F-4D97-AF65-F5344CB8AC3E}">
        <p14:creationId xmlns:p14="http://schemas.microsoft.com/office/powerpoint/2010/main" val="4261611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19</a:t>
            </a:fld>
            <a:endParaRPr lang="fr-FR" alt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4A4461B-83C6-865D-1696-5CFC4D4B8890}"/>
              </a:ext>
            </a:extLst>
          </p:cNvPr>
          <p:cNvSpPr txBox="1"/>
          <p:nvPr/>
        </p:nvSpPr>
        <p:spPr>
          <a:xfrm>
            <a:off x="6240016" y="566846"/>
            <a:ext cx="5759233" cy="28777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fr-FR" sz="1400" b="1" u="sng" dirty="0">
                <a:solidFill>
                  <a:srgbClr val="4472C4"/>
                </a:solidFill>
                <a:latin typeface="+mn-lt"/>
              </a:rPr>
              <a:t>Des points de vigilance</a:t>
            </a:r>
            <a:endParaRPr lang="fr-FR" sz="1400" b="1" dirty="0">
              <a:solidFill>
                <a:srgbClr val="0070C0"/>
              </a:solidFill>
              <a:latin typeface="+mn-lt"/>
            </a:endParaRPr>
          </a:p>
          <a:p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42,7% de la population a plus de 60 ans (Fr: 26,5%, Rég: 29,9%)</a:t>
            </a:r>
          </a:p>
          <a:p>
            <a:pPr marL="358775" lvl="0" algn="just"/>
            <a:r>
              <a:rPr lang="fr-FR" sz="1300" dirty="0">
                <a:solidFill>
                  <a:schemeClr val="tx1"/>
                </a:solidFill>
                <a:latin typeface="+mn-lt"/>
              </a:rPr>
              <a:t>Indice de vieillissement </a:t>
            </a:r>
            <a:r>
              <a:rPr lang="fr-FR" sz="1300" dirty="0">
                <a:solidFill>
                  <a:srgbClr val="C00000"/>
                </a:solidFill>
                <a:latin typeface="+mn-lt"/>
              </a:rPr>
              <a:t>élevé</a:t>
            </a:r>
            <a:r>
              <a:rPr lang="fr-FR" sz="1300" dirty="0">
                <a:solidFill>
                  <a:schemeClr val="tx1"/>
                </a:solidFill>
                <a:latin typeface="+mn-lt"/>
              </a:rPr>
              <a:t> à 199,8, vieillissement attendu sur les projections démographiques</a:t>
            </a:r>
          </a:p>
          <a:p>
            <a:pPr lvl="0" algn="just"/>
            <a:endParaRPr lang="fr-FR" sz="1300" b="1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3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En 2020, 52,6% des personnes âgées de plus de 80 ans vivent seules à domicile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endParaRPr lang="fr-FR" sz="13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Manque de personnel dans structure d’aide et accompagnement à domicile rendant parfois difficile le maintien à domicile</a:t>
            </a:r>
          </a:p>
          <a:p>
            <a:pPr lvl="0" algn="just"/>
            <a:endParaRPr lang="fr-FR" sz="1300" b="1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Insuffisance de places en EHPAD pour certaines acteurs</a:t>
            </a:r>
          </a:p>
          <a:p>
            <a:pPr lvl="0" algn="just"/>
            <a:endParaRPr lang="fr-FR" sz="12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F7D93F5-0372-BFD8-667E-C0EFC2FFC00D}"/>
              </a:ext>
            </a:extLst>
          </p:cNvPr>
          <p:cNvSpPr txBox="1"/>
          <p:nvPr/>
        </p:nvSpPr>
        <p:spPr>
          <a:xfrm>
            <a:off x="479376" y="562948"/>
            <a:ext cx="561662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b="1" u="sng" dirty="0">
                <a:solidFill>
                  <a:srgbClr val="0070C0"/>
                </a:solidFill>
                <a:latin typeface="+mn-lt"/>
              </a:rPr>
              <a:t>Des atouts et leviers d’action sur lesquels s’appuyer</a:t>
            </a:r>
          </a:p>
          <a:p>
            <a:r>
              <a:rPr lang="fr-FR" sz="1200" dirty="0">
                <a:solidFill>
                  <a:srgbClr val="0070C0"/>
                </a:solidFill>
                <a:latin typeface="+mn-lt"/>
              </a:rPr>
              <a:t>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Part de bénéficiaires APA (23,3%) supérieure en comparaison à la région (22%) et à la France (20,8%)</a:t>
            </a:r>
          </a:p>
          <a:p>
            <a:pPr marL="201930"/>
            <a:r>
              <a:rPr lang="fr-FR" sz="13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13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3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Bon taux d’équipement en structures d’hébergement permanent</a:t>
            </a: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: 141 pour 1 000 personnes de plus de 75 ans, supérieur au niveau régional (129,6) et national (122,4) (calculé à 132 pour 1 000 personnes de 75 ans sur le PETR)</a:t>
            </a:r>
          </a:p>
          <a:p>
            <a:pPr marL="201930" algn="just"/>
            <a:r>
              <a:rPr lang="fr-FR" sz="130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</a:t>
            </a:r>
            <a:endParaRPr lang="fr-FR" sz="13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300" b="1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Offre diversifiée sur le Pays:</a:t>
            </a:r>
          </a:p>
          <a:p>
            <a:pPr marL="266700" lvl="0" algn="just"/>
            <a:r>
              <a:rPr lang="fr-FR" sz="13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r-FR" sz="13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14 EHPAD avec accueils de jour, hébergement temporaire, 1 accueil de jour autonome </a:t>
            </a:r>
          </a:p>
          <a:p>
            <a:pPr marL="266700" lvl="0" algn="just"/>
            <a:r>
              <a:rPr lang="fr-FR" sz="13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- 1</a:t>
            </a:r>
            <a:r>
              <a:rPr lang="fr-FR" sz="13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Unité de soins de longue Durée (USLD)</a:t>
            </a:r>
            <a:endParaRPr lang="fr-FR" sz="13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lvl="0" algn="just"/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- 2 résidences autonomie, logements inclusifs</a:t>
            </a:r>
          </a:p>
          <a:p>
            <a:pPr marL="201930" algn="just"/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l">
              <a:buFont typeface="Wingdings" panose="05000000000000000000" pitchFamily="2" charset="2"/>
              <a:buChar char=""/>
              <a:tabLst>
                <a:tab pos="111760" algn="l"/>
              </a:tabLst>
            </a:pPr>
            <a:r>
              <a:rPr lang="fr-FR" sz="13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Différents services de coordination, de prévention et d’aide à domicile et de structures d’appui :</a:t>
            </a:r>
            <a:endParaRPr lang="fr-FR" sz="13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-342900" algn="just">
              <a:buSzPts val="800"/>
              <a:buFont typeface="Arial Narrow" panose="020B0606020202030204" pitchFamily="34" charset="0"/>
              <a:buChar char="-"/>
            </a:pP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3 Sites d’Action Médico-Sociales (SAMS)</a:t>
            </a:r>
          </a:p>
          <a:p>
            <a:pPr marL="342900" lvl="0" indent="-342900" algn="just">
              <a:buSzPts val="800"/>
              <a:buFont typeface="Arial Narrow" panose="020B0606020202030204" pitchFamily="34" charset="0"/>
              <a:buChar char="-"/>
            </a:pP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12 SSIAD, 2 SPASAD</a:t>
            </a:r>
          </a:p>
          <a:p>
            <a:pPr marL="342900" lvl="0" indent="-342900" algn="just">
              <a:buSzPts val="800"/>
              <a:buFont typeface="Arial Narrow" panose="020B0606020202030204" pitchFamily="34" charset="0"/>
              <a:buChar char="-"/>
            </a:pP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Plateforme</a:t>
            </a:r>
            <a:r>
              <a:rPr lang="x-none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</a:t>
            </a: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d’accompagnement et de répit, DAC 58 (Emeraude 58)</a:t>
            </a:r>
          </a:p>
          <a:p>
            <a:pPr marL="342900" lvl="0" indent="-342900" algn="just">
              <a:buSzPts val="800"/>
              <a:buFont typeface="Arial Narrow" panose="020B0606020202030204" pitchFamily="34" charset="0"/>
              <a:buChar char="-"/>
            </a:pP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Nombreux services d’aide et d’accompagnement à domicile</a:t>
            </a:r>
          </a:p>
          <a:p>
            <a:pPr marL="342900" lvl="0" indent="-342900" algn="just">
              <a:buSzPts val="800"/>
              <a:buFont typeface="Arial Narrow" panose="020B0606020202030204" pitchFamily="34" charset="0"/>
              <a:buChar char="-"/>
            </a:pP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CIAS et CCAS</a:t>
            </a:r>
          </a:p>
          <a:p>
            <a:pPr lvl="0" algn="just">
              <a:buSzPts val="800"/>
            </a:pPr>
            <a:endParaRPr lang="fr-FR" sz="13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lvl="0" indent="-171450" algn="just">
              <a:buSzPts val="800"/>
              <a:buFont typeface="Wingdings" panose="05000000000000000000" pitchFamily="2" charset="2"/>
              <a:buChar char="ü"/>
            </a:pP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Axe stratégique du CLS</a:t>
            </a:r>
          </a:p>
          <a:p>
            <a:pPr marL="173038" lvl="0" algn="just">
              <a:buSzPts val="800"/>
            </a:pP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Programme « Mieux vieillir en Nivernais Morvan »</a:t>
            </a:r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6816080" y="14822"/>
            <a:ext cx="5375920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Prise en charge des personnes âgées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035FD5-0834-464B-DA03-95893C0D8E93}"/>
              </a:ext>
            </a:extLst>
          </p:cNvPr>
          <p:cNvSpPr txBox="1"/>
          <p:nvPr/>
        </p:nvSpPr>
        <p:spPr>
          <a:xfrm>
            <a:off x="5591944" y="4294247"/>
            <a:ext cx="6422553" cy="156966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600" b="1" u="sng" kern="50" dirty="0"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-travail autour de la valorisation des formations des professions du médico-social (attraction des professions, attractivité du territoire), l’accès à la formation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travail autour de l’habitat de la PA (domicile et structures): continuer la diversification des modes d’habitat et développer les services autour</a:t>
            </a:r>
          </a:p>
        </p:txBody>
      </p:sp>
    </p:spTree>
    <p:extLst>
      <p:ext uri="{BB962C8B-B14F-4D97-AF65-F5344CB8AC3E}">
        <p14:creationId xmlns:p14="http://schemas.microsoft.com/office/powerpoint/2010/main" val="377440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>
            <a:extLst>
              <a:ext uri="{FF2B5EF4-FFF2-40B4-BE49-F238E27FC236}">
                <a16:creationId xmlns:a16="http://schemas.microsoft.com/office/drawing/2014/main" id="{1BBE26DB-D25B-424B-BD96-829C48817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3588" y="5734050"/>
            <a:ext cx="609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 algn="ctr" eaLnBrk="1" hangingPunct="1">
              <a:buSzPct val="100000"/>
            </a:pPr>
            <a:fld id="{7D11CB3A-8DA7-4B08-A6B3-655C9E8EDDD4}" type="slidenum">
              <a:rPr lang="fr-FR" altLang="fr-FR" sz="1400" b="1">
                <a:solidFill>
                  <a:srgbClr val="FFFFFF"/>
                </a:solidFill>
                <a:cs typeface="Arial" panose="020B0604020202020204" pitchFamily="34" charset="0"/>
              </a:rPr>
              <a:pPr algn="ctr" eaLnBrk="1" hangingPunct="1">
                <a:buSzPct val="100000"/>
              </a:pPr>
              <a:t>2</a:t>
            </a:fld>
            <a:endParaRPr lang="fr-FR" altLang="fr-FR" sz="1400" b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9222" name="Espace réservé du numéro de diapositive 17">
            <a:extLst>
              <a:ext uri="{FF2B5EF4-FFF2-40B4-BE49-F238E27FC236}">
                <a16:creationId xmlns:a16="http://schemas.microsoft.com/office/drawing/2014/main" id="{1B462C3D-C310-4BC5-AD13-2F98A0BB2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2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B1329C-F919-46D2-AA31-729B22787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468" y="1226562"/>
            <a:ext cx="9577064" cy="4895828"/>
          </a:xfrm>
          <a:prstGeom prst="rect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542925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fr-FR" sz="2400" b="1" dirty="0">
              <a:solidFill>
                <a:srgbClr val="0070C0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4863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fr-FR" sz="2400" b="1" baseline="30000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ere </a:t>
            </a: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partie: </a:t>
            </a:r>
            <a:r>
              <a:rPr lang="fr-FR" sz="2400" b="1" baseline="30000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L’évaluation du CLS 2019 / 2023</a:t>
            </a:r>
          </a:p>
          <a:p>
            <a:pPr marL="261938" algn="just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fr-FR" sz="2400" b="1" dirty="0">
              <a:solidFill>
                <a:srgbClr val="0070C0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4863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r-FR" sz="2400" b="1" baseline="30000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ème</a:t>
            </a: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 partie :Diagnostic territorial: </a:t>
            </a:r>
          </a:p>
          <a:p>
            <a:pPr marL="261938" algn="just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			- la démarche</a:t>
            </a:r>
          </a:p>
          <a:p>
            <a:pPr marL="261938" algn="just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			- le territoire</a:t>
            </a:r>
          </a:p>
          <a:p>
            <a:pPr marL="261938" algn="just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			- les principaux besoins repérés</a:t>
            </a:r>
          </a:p>
          <a:p>
            <a:pPr marL="804863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fr-FR" sz="2400" b="1" dirty="0">
              <a:solidFill>
                <a:srgbClr val="0070C0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4863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fr-FR" sz="2400" b="1" baseline="30000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ème</a:t>
            </a: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 partie : travail sur les orientations stratégiques du futur CLS:</a:t>
            </a:r>
          </a:p>
          <a:p>
            <a:pPr marL="261938" algn="just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			- validation de enjeux</a:t>
            </a:r>
          </a:p>
          <a:p>
            <a:pPr marL="261938" algn="just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			- proposition d’actions</a:t>
            </a:r>
          </a:p>
          <a:p>
            <a:pPr marL="804863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fr-FR" sz="2400" b="1" dirty="0">
              <a:solidFill>
                <a:srgbClr val="0070C0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4863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Prochaines échéances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6BC5E4-7A54-3F73-4976-629BE42B58F5}"/>
              </a:ext>
            </a:extLst>
          </p:cNvPr>
          <p:cNvSpPr/>
          <p:nvPr/>
        </p:nvSpPr>
        <p:spPr>
          <a:xfrm>
            <a:off x="0" y="-7962"/>
            <a:ext cx="809203" cy="774710"/>
          </a:xfrm>
          <a:prstGeom prst="rect">
            <a:avLst/>
          </a:prstGeom>
          <a:gradFill flip="none" rotWithShape="1">
            <a:gsLst>
              <a:gs pos="0">
                <a:srgbClr val="8496B0">
                  <a:shade val="30000"/>
                  <a:satMod val="115000"/>
                </a:srgbClr>
              </a:gs>
              <a:gs pos="50000">
                <a:srgbClr val="8496B0">
                  <a:shade val="67500"/>
                  <a:satMod val="115000"/>
                </a:srgbClr>
              </a:gs>
              <a:gs pos="100000">
                <a:srgbClr val="8496B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12B3720-D609-A1DC-6E1B-6A111610BFA0}"/>
              </a:ext>
            </a:extLst>
          </p:cNvPr>
          <p:cNvSpPr txBox="1"/>
          <p:nvPr/>
        </p:nvSpPr>
        <p:spPr>
          <a:xfrm>
            <a:off x="839416" y="76450"/>
            <a:ext cx="655647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tx1"/>
                </a:solidFill>
                <a:latin typeface="+mn-lt"/>
              </a:rPr>
              <a:t>Déroulé de la réunion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BDDCE0FB-8C4E-0C5B-CDB7-057D33F16B60}"/>
              </a:ext>
            </a:extLst>
          </p:cNvPr>
          <p:cNvCxnSpPr/>
          <p:nvPr/>
        </p:nvCxnSpPr>
        <p:spPr>
          <a:xfrm>
            <a:off x="809203" y="590434"/>
            <a:ext cx="67151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300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20</a:t>
            </a:fld>
            <a:endParaRPr lang="fr-FR" alt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4A4461B-83C6-865D-1696-5CFC4D4B8890}"/>
              </a:ext>
            </a:extLst>
          </p:cNvPr>
          <p:cNvSpPr txBox="1"/>
          <p:nvPr/>
        </p:nvSpPr>
        <p:spPr>
          <a:xfrm>
            <a:off x="6168008" y="566846"/>
            <a:ext cx="5831241" cy="218521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rgbClr val="0070C0"/>
                </a:solidFill>
                <a:latin typeface="+mn-lt"/>
              </a:rPr>
              <a:t> </a:t>
            </a:r>
            <a:r>
              <a:rPr lang="fr-FR" sz="1400" b="1" u="sng" dirty="0">
                <a:solidFill>
                  <a:srgbClr val="4472C4"/>
                </a:solidFill>
                <a:latin typeface="+mn-lt"/>
              </a:rPr>
              <a:t>Des points de vigilance</a:t>
            </a:r>
            <a:endParaRPr lang="fr-FR" sz="1400" dirty="0">
              <a:solidFill>
                <a:srgbClr val="0070C0"/>
              </a:solidFill>
              <a:latin typeface="+mn-lt"/>
            </a:endParaRPr>
          </a:p>
          <a:p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dirty="0">
                <a:solidFill>
                  <a:schemeClr val="tx1"/>
                </a:solidFill>
                <a:latin typeface="+mn-lt"/>
              </a:rPr>
              <a:t>Manque de certaines structures pour adultes : Pas de Maison d’Accueil Spécialisée (MAS), de Foyer d’Accueil Médicalisé (FAM) ni de service d'accompagnement médico-social pour adultes handicapés (SAMSAH)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endParaRPr lang="fr-FR" sz="1400" dirty="0">
              <a:solidFill>
                <a:schemeClr val="tx1"/>
              </a:solidFill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dirty="0">
                <a:solidFill>
                  <a:schemeClr val="tx1"/>
                </a:solidFill>
                <a:latin typeface="+mn-lt"/>
              </a:rPr>
              <a:t>Pas de places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endParaRPr lang="fr-FR" sz="1400" dirty="0">
              <a:solidFill>
                <a:schemeClr val="tx1"/>
              </a:solidFill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dirty="0">
                <a:solidFill>
                  <a:schemeClr val="tx1"/>
                </a:solidFill>
                <a:latin typeface="+mn-lt"/>
              </a:rPr>
              <a:t>Dispositif d’Habitat Inclusif (DHI) en dehors du territoire (Nevers)</a:t>
            </a:r>
          </a:p>
          <a:p>
            <a:pPr lvl="0" algn="just"/>
            <a:endParaRPr lang="fr-FR" sz="12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F7D93F5-0372-BFD8-667E-C0EFC2FFC00D}"/>
              </a:ext>
            </a:extLst>
          </p:cNvPr>
          <p:cNvSpPr txBox="1"/>
          <p:nvPr/>
        </p:nvSpPr>
        <p:spPr>
          <a:xfrm>
            <a:off x="479376" y="562948"/>
            <a:ext cx="518457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b="1" u="sng" dirty="0">
                <a:solidFill>
                  <a:srgbClr val="0070C0"/>
                </a:solidFill>
                <a:latin typeface="+mn-lt"/>
              </a:rPr>
              <a:t>Des atouts et leviers d’action sur lesquels s’appuyer </a:t>
            </a:r>
          </a:p>
          <a:p>
            <a:endParaRPr lang="fr-FR" sz="1400" dirty="0">
              <a:solidFill>
                <a:srgbClr val="0070C0"/>
              </a:solidFill>
              <a:latin typeface="+mn-lt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A l’échelle du département : </a:t>
            </a:r>
          </a:p>
          <a:p>
            <a:pPr marL="173038"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	Bon taux d’équipement en établissements pour adultes handicapés (établissements d’hébergement et ESAT) : supérieur à la région et à la France</a:t>
            </a:r>
          </a:p>
          <a:p>
            <a:pPr marL="173038"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	Territoire particulièrement bien doté en foyers de vie et en ESAT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endParaRPr lang="fr-FR" sz="14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Logements inclusifs </a:t>
            </a:r>
          </a:p>
          <a:p>
            <a:pPr lvl="0" algn="just"/>
            <a:endParaRPr lang="fr-FR" sz="1400" b="1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Plusieurs structures pour adultes en proximité :</a:t>
            </a:r>
          </a:p>
          <a:p>
            <a:pPr marL="266700"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	5 foyers de vie </a:t>
            </a:r>
          </a:p>
          <a:p>
            <a:pPr marL="266700"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	2 foyers d’hébergement </a:t>
            </a:r>
          </a:p>
          <a:p>
            <a:pPr marL="266700"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	3 services d'accompagnement à la vie sociale (SAVS)</a:t>
            </a:r>
          </a:p>
          <a:p>
            <a:pPr marL="266700"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	3 Etablissements et Services d’Aide par le Travail (ESAT)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endParaRPr lang="fr-FR" sz="14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Bon équipement global en établissements pour enfants et adolescents </a:t>
            </a:r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en situation de handicap à l’échelle départementale (SESSAD et hors SESSAD, jardins d'enfants spécialisés et places d'accueil temporaire)</a:t>
            </a:r>
          </a:p>
          <a:p>
            <a:pPr lvl="0" indent="358775" algn="just"/>
            <a:r>
              <a:rPr lang="fr-FR" sz="14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Localement: </a:t>
            </a:r>
            <a:endParaRPr lang="fr-FR" sz="1400" b="1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266700"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	3 Instituts </a:t>
            </a:r>
            <a:r>
              <a:rPr lang="fr-FR" sz="1400" kern="50" dirty="0" err="1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Médico-éducatifs</a:t>
            </a:r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(IME) </a:t>
            </a:r>
          </a:p>
          <a:p>
            <a:pPr marL="266700"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	1 SESSAD </a:t>
            </a:r>
          </a:p>
          <a:p>
            <a:pPr marL="266700"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	Présence d’Unités Localisées pour l’Inclusion Scolaire (ULIS)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5447928" y="14822"/>
            <a:ext cx="6744072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Prise en charge des personnes en situation de handicap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035FD5-0834-464B-DA03-95893C0D8E93}"/>
              </a:ext>
            </a:extLst>
          </p:cNvPr>
          <p:cNvSpPr txBox="1"/>
          <p:nvPr/>
        </p:nvSpPr>
        <p:spPr>
          <a:xfrm>
            <a:off x="5759624" y="5318096"/>
            <a:ext cx="6120680" cy="58477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600" b="1" u="sng" kern="50" dirty="0"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Besoins / pistes de travail </a:t>
            </a:r>
            <a:r>
              <a:rPr lang="fr-FR" sz="16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Habitat pour personnes handicapées vieillissantes</a:t>
            </a:r>
            <a:endParaRPr lang="fr-FR" sz="16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2243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21</a:t>
            </a:fld>
            <a:endParaRPr lang="fr-FR" alt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4A4461B-83C6-865D-1696-5CFC4D4B8890}"/>
              </a:ext>
            </a:extLst>
          </p:cNvPr>
          <p:cNvSpPr txBox="1"/>
          <p:nvPr/>
        </p:nvSpPr>
        <p:spPr>
          <a:xfrm>
            <a:off x="5917397" y="419217"/>
            <a:ext cx="5903249" cy="473975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rgbClr val="0070C0"/>
                </a:solidFill>
                <a:latin typeface="+mn-lt"/>
              </a:rPr>
              <a:t> </a:t>
            </a:r>
            <a:r>
              <a:rPr lang="fr-FR" sz="1400" b="1" u="sng" dirty="0">
                <a:solidFill>
                  <a:srgbClr val="4472C4"/>
                </a:solidFill>
                <a:latin typeface="+mn-lt"/>
              </a:rPr>
              <a:t>Des points de vigilance</a:t>
            </a:r>
            <a:endParaRPr lang="fr-FR" sz="1400" dirty="0">
              <a:solidFill>
                <a:srgbClr val="0070C0"/>
              </a:solidFill>
              <a:latin typeface="+mn-lt"/>
            </a:endParaRPr>
          </a:p>
          <a:p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Indicateurs:</a:t>
            </a:r>
          </a:p>
          <a:p>
            <a:pPr lvl="0" algn="just"/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En 2019, plus de </a:t>
            </a:r>
            <a:r>
              <a:rPr lang="fr-FR" sz="1200" b="1" kern="50" dirty="0" err="1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consommants</a:t>
            </a:r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 :</a:t>
            </a:r>
          </a:p>
          <a:p>
            <a:pPr lvl="0" indent="358775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pris en charge pour maladies psychiatriques : de 3,5% à 4,3% (Fr : 3,9%)</a:t>
            </a:r>
          </a:p>
          <a:p>
            <a:pPr lvl="0" indent="358775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pris en charge pour dépression : taux supérieur aux territoires de référence pour la CC Tannay-Brinon- Corbigny</a:t>
            </a:r>
          </a:p>
          <a:p>
            <a:pPr lvl="0" indent="358775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d'antidépresseurs ou régulateurs de l’humeur : taux supérieur au niveau national pour les CC Bazois Loire Morvan et Tannay-Brinon-Corbigny</a:t>
            </a:r>
            <a:endParaRPr lang="fr-FR" sz="12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200" b="1" kern="50" dirty="0" err="1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Sur-mortalité</a:t>
            </a:r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 par suicide (période 2013-2017) uniquement sur la CC Bazois Loire Morvan, en augmentation</a:t>
            </a:r>
          </a:p>
          <a:p>
            <a:pPr lvl="0" algn="just"/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Taux de recours hospitalier en psychiatrie en 2021 : </a:t>
            </a:r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supérieurs aux niveaux régional et national pour les prises en charge en ambulatoire, à temps plein et à temps partiel, inférieur pour les prises en charge à temps complet</a:t>
            </a:r>
          </a:p>
          <a:p>
            <a:pPr lvl="0" algn="just"/>
            <a:endParaRPr lang="fr-FR" sz="12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Offre:</a:t>
            </a:r>
          </a:p>
          <a:p>
            <a:pPr lvl="0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peu de psychiatres libéraux (2) sur le territoire, concentrés à l’ouest du département (et manque en milieu hospitalier)</a:t>
            </a:r>
          </a:p>
          <a:p>
            <a:pPr lvl="0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offre jugée insuffisante par les acteurs avec des délais de RDV pour une prise en charge avec des besoins qui augmentent</a:t>
            </a:r>
          </a:p>
          <a:p>
            <a:pPr lvl="0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rupture de parcours entre adolescents et l’âge adulte</a:t>
            </a:r>
          </a:p>
          <a:p>
            <a:pPr lvl="0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Mal être et troubles chez les jeunes en progression</a:t>
            </a:r>
          </a:p>
          <a:p>
            <a:pPr lvl="0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Insuffisance de connaissance de l’organisation de la santé mentale à la fois pour les professionnels et les usagers</a:t>
            </a:r>
          </a:p>
          <a:p>
            <a:pPr lvl="0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insuffisance de structures pour les jeune sen dehors de l’école et activités sportives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F7D93F5-0372-BFD8-667E-C0EFC2FFC00D}"/>
              </a:ext>
            </a:extLst>
          </p:cNvPr>
          <p:cNvSpPr txBox="1"/>
          <p:nvPr/>
        </p:nvSpPr>
        <p:spPr>
          <a:xfrm>
            <a:off x="479376" y="562948"/>
            <a:ext cx="5184576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b="1" u="sng" dirty="0">
                <a:solidFill>
                  <a:schemeClr val="accent1"/>
                </a:solidFill>
                <a:latin typeface="+mn-lt"/>
              </a:rPr>
              <a:t>Des atouts et leviers d’action sur lesquels s’appuyer </a:t>
            </a:r>
          </a:p>
          <a:p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173038" lvl="0" indent="-173038" algn="just">
              <a:buFont typeface="Wingdings" panose="05000000000000000000" pitchFamily="2" charset="2"/>
              <a:buChar char=""/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Indicateurs:</a:t>
            </a:r>
          </a:p>
          <a:p>
            <a:pPr lvl="0" algn="just"/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Taux de mortalité pour suicide non significativement plus élevés que la région sur 4 EPCI et en diminution</a:t>
            </a:r>
          </a:p>
          <a:p>
            <a:pPr lvl="0" algn="just"/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En 2020, moins de personnes nouvellement admises en ALD pour maladies psychiatriques de longue durée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sur la CC Haut </a:t>
            </a:r>
            <a:r>
              <a:rPr lang="fr-FR" sz="1200" kern="50" dirty="0" err="1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Nivernais-Val-d’Yonne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(taux à 38,8) (France : 180)</a:t>
            </a:r>
          </a:p>
          <a:p>
            <a:pPr lvl="0" algn="just"/>
            <a:r>
              <a:rPr lang="fr-FR" sz="12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Calibri" panose="020F0502020204030204" pitchFamily="34" charset="0"/>
              </a:rPr>
              <a:t>Taux d’équipement départemental en lits et places pour la psychiatrie adultes correct en 2020 (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Calibri" panose="020F0502020204030204" pitchFamily="34" charset="0"/>
              </a:rPr>
              <a:t>1,9 pour 1 000 personnes de plus de 16 ans, France 1,4)</a:t>
            </a:r>
            <a:endParaRPr lang="fr-FR" sz="12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01930" algn="just"/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Calibri" panose="020F0502020204030204" pitchFamily="34" charset="0"/>
              </a:rPr>
              <a:t> </a:t>
            </a:r>
            <a:endParaRPr lang="fr-FR" sz="12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 lvl="0" indent="-92075" algn="just">
              <a:buFont typeface="Wingdings" panose="05000000000000000000" pitchFamily="2" charset="2"/>
              <a:buChar char=""/>
            </a:pPr>
            <a:r>
              <a:rPr lang="fr-FR" sz="12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Structures en proximité 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pour la prise en charge :</a:t>
            </a:r>
          </a:p>
          <a:p>
            <a:pPr marL="342900" lvl="0" indent="-76200" algn="just">
              <a:buFont typeface="Symbol" panose="05050102010706020507" pitchFamily="18" charset="2"/>
              <a:buChar char=""/>
            </a:pPr>
            <a:r>
              <a:rPr lang="fr-FR" sz="1200" u="sng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Adultes 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:</a:t>
            </a:r>
          </a:p>
          <a:p>
            <a:pPr marL="342900" lvl="0" indent="107950" algn="just">
              <a:buSzPts val="800"/>
              <a:buFont typeface="Arial Narrow" panose="020B0606020202030204" pitchFamily="34" charset="0"/>
              <a:buChar char="-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1 hôpital de jour / 1 CMP / 1 CATTP / 1 équipe psy de liaison à Clamecy, </a:t>
            </a:r>
          </a:p>
          <a:p>
            <a:pPr marL="342900" lvl="0" indent="107950" algn="just">
              <a:buSzPts val="800"/>
              <a:buFont typeface="Arial Narrow" panose="020B0606020202030204" pitchFamily="34" charset="0"/>
              <a:buChar char="-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1 antenne du CMP à Varzy, </a:t>
            </a:r>
          </a:p>
          <a:p>
            <a:pPr marL="342900" lvl="0" indent="107950" algn="just">
              <a:buSzPts val="800"/>
              <a:buFont typeface="Arial Narrow" panose="020B0606020202030204" pitchFamily="34" charset="0"/>
              <a:buChar char="-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1 CATTP à Chatillon-en-Bazois, </a:t>
            </a:r>
          </a:p>
          <a:p>
            <a:pPr marL="342900" lvl="0" indent="107950" algn="just">
              <a:buSzPts val="800"/>
              <a:buFont typeface="Arial Narrow" panose="020B0606020202030204" pitchFamily="34" charset="0"/>
              <a:buChar char="-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1 CMP/CATTP à Corbigny,  </a:t>
            </a:r>
          </a:p>
          <a:p>
            <a:pPr marL="342900" lvl="0" indent="107950" algn="just">
              <a:buSzPts val="800"/>
              <a:buFont typeface="Arial Narrow" panose="020B0606020202030204" pitchFamily="34" charset="0"/>
              <a:buChar char="-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1 antenne du CMP à la maison de santé à Château-Chinon</a:t>
            </a:r>
          </a:p>
          <a:p>
            <a:pPr marL="342900" lvl="0" indent="107950" algn="just">
              <a:buSzPts val="800"/>
              <a:buFont typeface="Arial Narrow" panose="020B0606020202030204" pitchFamily="34" charset="0"/>
              <a:buChar char="-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1 antenne du CMP à la maison de santé à Luzy.</a:t>
            </a:r>
          </a:p>
          <a:p>
            <a:pPr marL="342900" lvl="0" indent="-76200" algn="just">
              <a:buFont typeface="Symbol" panose="05050102010706020507" pitchFamily="18" charset="2"/>
              <a:buChar char=""/>
            </a:pPr>
            <a:r>
              <a:rPr lang="fr-FR" sz="1200" u="sng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Enfants : </a:t>
            </a:r>
            <a:endParaRPr lang="fr-FR" sz="12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342900" lvl="0" indent="15875" algn="just">
              <a:buSzPts val="800"/>
              <a:buFont typeface="Arial Narrow" panose="020B0606020202030204" pitchFamily="34" charset="0"/>
              <a:buChar char="-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2 CMPEA : Clamecy et Moulins Engilbert</a:t>
            </a:r>
          </a:p>
          <a:p>
            <a:pPr marL="342900" lvl="0" indent="15875" algn="just">
              <a:buSzPts val="800"/>
              <a:buFont typeface="Arial Narrow" panose="020B0606020202030204" pitchFamily="34" charset="0"/>
              <a:buChar char="-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3 Centres Médico-Psycho-Pédagogiques (CMPP) et 3 Centres d’Action Médico-Sociale Précoce (CAMSP) à Château-Chinon, Clamecy et Corbigny</a:t>
            </a:r>
          </a:p>
          <a:p>
            <a:pPr marL="201930" algn="just"/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 </a:t>
            </a:r>
          </a:p>
          <a:p>
            <a:pPr marL="173038" lvl="0" indent="-173038" algn="just">
              <a:buFont typeface="Wingdings" panose="05000000000000000000" pitchFamily="2" charset="2"/>
              <a:buChar char="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Groupe d’entraide Mutuelle (GEM) à Corbigny</a:t>
            </a:r>
          </a:p>
          <a:p>
            <a:r>
              <a:rPr lang="fr-FR" sz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12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</a:rPr>
              <a:t>Département couvert par un Projet Territorial de Santé Mentale (PTSM)</a:t>
            </a:r>
          </a:p>
          <a:p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Création d’un annuaire des structures et dispositifs sur la santé mentale</a:t>
            </a:r>
          </a:p>
          <a:p>
            <a:endParaRPr lang="fr-FR" sz="12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Dispositif </a:t>
            </a:r>
            <a:r>
              <a:rPr lang="fr-FR" sz="1200" kern="50" dirty="0" err="1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Vigilans</a:t>
            </a:r>
            <a:r>
              <a:rPr lang="fr-FR" sz="12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en place mais reste à développer</a:t>
            </a:r>
          </a:p>
          <a:p>
            <a:endParaRPr lang="fr-FR" sz="12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2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Semaine d’information en Santé Mentale</a:t>
            </a:r>
            <a:endParaRPr lang="fr-FR" sz="1200" kern="50" dirty="0">
              <a:solidFill>
                <a:schemeClr val="tx1"/>
              </a:solidFill>
              <a:effectLst/>
              <a:latin typeface="+mn-lt"/>
              <a:ea typeface="DejaVu LGC Sans"/>
              <a:cs typeface="Times New Roman" panose="02020603050405020304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7032104" y="14822"/>
            <a:ext cx="5159896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Prise en charge en santé mentale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035FD5-0834-464B-DA03-95893C0D8E93}"/>
              </a:ext>
            </a:extLst>
          </p:cNvPr>
          <p:cNvSpPr txBox="1"/>
          <p:nvPr/>
        </p:nvSpPr>
        <p:spPr>
          <a:xfrm>
            <a:off x="5681908" y="5164207"/>
            <a:ext cx="6081852" cy="138499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b="1" u="sng" kern="50" dirty="0"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Besoin d’une meilleure connaissance de la sante mentale 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Besoin d’améliorer la connaissance des dispositifs en santé mentale pour professionnels, élus, usagers et  l’interconnaissance des acteurs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Travail sur la prévention de la crise suicidaire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 Réflexion à mener sur l</a:t>
            </a:r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a création d’un Conseil Local en Santé mentale (CLSM)</a:t>
            </a:r>
          </a:p>
        </p:txBody>
      </p:sp>
    </p:spTree>
    <p:extLst>
      <p:ext uri="{BB962C8B-B14F-4D97-AF65-F5344CB8AC3E}">
        <p14:creationId xmlns:p14="http://schemas.microsoft.com/office/powerpoint/2010/main" val="38842000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22</a:t>
            </a:fld>
            <a:endParaRPr lang="fr-FR" alt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4A4461B-83C6-865D-1696-5CFC4D4B8890}"/>
              </a:ext>
            </a:extLst>
          </p:cNvPr>
          <p:cNvSpPr txBox="1"/>
          <p:nvPr/>
        </p:nvSpPr>
        <p:spPr>
          <a:xfrm>
            <a:off x="6023992" y="535587"/>
            <a:ext cx="5903249" cy="509370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rgbClr val="0070C0"/>
                </a:solidFill>
                <a:latin typeface="+mn-lt"/>
              </a:rPr>
              <a:t> </a:t>
            </a:r>
            <a:r>
              <a:rPr lang="fr-FR" sz="1400" b="1" u="sng" dirty="0">
                <a:solidFill>
                  <a:srgbClr val="4472C4"/>
                </a:solidFill>
                <a:latin typeface="+mn-lt"/>
              </a:rPr>
              <a:t>Des points de vigilance</a:t>
            </a:r>
            <a:endParaRPr lang="fr-FR" sz="1400" dirty="0">
              <a:solidFill>
                <a:srgbClr val="0070C0"/>
              </a:solidFill>
              <a:latin typeface="+mn-lt"/>
            </a:endParaRPr>
          </a:p>
          <a:p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Indicateurs:</a:t>
            </a:r>
          </a:p>
          <a:p>
            <a:pPr algn="just"/>
            <a:r>
              <a:rPr lang="fr-FR" sz="13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Une </a:t>
            </a:r>
            <a:r>
              <a:rPr lang="fr-FR" sz="1300" kern="50" dirty="0">
                <a:solidFill>
                  <a:srgbClr val="C00000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surmortalité</a:t>
            </a: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par rapport à la région </a:t>
            </a: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due à </a:t>
            </a:r>
            <a:r>
              <a:rPr lang="fr-FR" sz="1300" kern="50" dirty="0">
                <a:solidFill>
                  <a:srgbClr val="C00000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l’alcool et au tabac</a:t>
            </a:r>
          </a:p>
          <a:p>
            <a:pPr algn="just"/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 Une </a:t>
            </a:r>
            <a:r>
              <a:rPr lang="fr-FR" sz="1300" kern="50" dirty="0">
                <a:solidFill>
                  <a:srgbClr val="C00000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surmortalité</a:t>
            </a: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par rapport à la région </a:t>
            </a:r>
            <a:r>
              <a:rPr lang="fr-FR" sz="1300" kern="50" dirty="0">
                <a:solidFill>
                  <a:srgbClr val="C00000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par cancer </a:t>
            </a:r>
            <a:r>
              <a:rPr lang="fr-FR" sz="13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avec </a:t>
            </a:r>
            <a:r>
              <a:rPr lang="fr-FR" sz="1300" kern="5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t</a:t>
            </a: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aux de participation aux dépistages organisés perfectibles :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-Taux standardisés de patientes de 50 à 74 ans ayant bénéficié d'une mammographie de dépistage du cancer du sein en 2019 inférieurs à ceux des territoires de référence (France : 59,9%).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-Taux de personnes ayant bénéficié d’un acte de dépistage préventif lié au cancer colorectal en 2019 relativement bas, inférieur à 21% sur le territoire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-Taux de participation des femmes de 15-74 ans ayant bénéficié d’un frottis cervico-vaginal de dépistage du cancer du col de l’utérus en 2019 bas, inférieur au taux national.</a:t>
            </a:r>
          </a:p>
          <a:p>
            <a:pPr lvl="0" algn="just"/>
            <a:endParaRPr lang="fr-FR" sz="1300" b="1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Plus de </a:t>
            </a:r>
            <a:r>
              <a:rPr lang="fr-FR" sz="1300" kern="50" dirty="0" err="1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consommants</a:t>
            </a: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 pris en charge pour troubles addictifs sur le territoire en 2019 : taux supérieur (10,3‰) pour la CC Haut Nivernais-Val d’Yonne à ceux des territoires de référence (France : 6,8)</a:t>
            </a:r>
          </a:p>
          <a:p>
            <a:pPr lvl="0" algn="just"/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Recueil auprès des acteurs: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conduites addictives en augmentation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besoin d’investir an amont, sur la prévention du fait de la faiblesse de l’offre sur le soin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actions d’aller-vers à développer du fait  de l’éloignement des structures proposant des actions de prévention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F7D93F5-0372-BFD8-667E-C0EFC2FFC00D}"/>
              </a:ext>
            </a:extLst>
          </p:cNvPr>
          <p:cNvSpPr txBox="1"/>
          <p:nvPr/>
        </p:nvSpPr>
        <p:spPr>
          <a:xfrm>
            <a:off x="479376" y="562948"/>
            <a:ext cx="518457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b="1" u="sng" dirty="0">
                <a:solidFill>
                  <a:schemeClr val="accent1"/>
                </a:solidFill>
                <a:latin typeface="+mn-lt"/>
              </a:rPr>
              <a:t>Des atouts et leviers d’action sur lesquels s’appuyer </a:t>
            </a:r>
          </a:p>
          <a:p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173038" lvl="0" indent="-173038" algn="just">
              <a:buFont typeface="Wingdings" panose="05000000000000000000" pitchFamily="2" charset="2"/>
              <a:buChar char=""/>
            </a:pPr>
            <a:r>
              <a:rPr lang="fr-FR" sz="13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Indicateurs: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A peu près la moitié des habitants âgés de plus de 65 ans vaccinés contre la grippe, proportion proche de celles des territoires de référence</a:t>
            </a:r>
          </a:p>
          <a:p>
            <a:pPr lvl="0" algn="just"/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Nombreux dispositifs de prévention </a:t>
            </a: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sur le territoire sur de nombreuses thématiques :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En addictologie : 2 antennes du CSAPA, 2 CJC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Sexualité, contraception et dépistage : 2 antennes du CDPEF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Enfance, jeunes : Maison des adolescents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Structures et réseaux (IREPS, RRAPPS, …)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	Institutions : ARS, département, CAF, caisses d’assurance maladie, Mutualité Française Bourgogne-Franche-Comté….</a:t>
            </a:r>
          </a:p>
          <a:p>
            <a:pPr lvl="0" algn="just"/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Axe stratégique du CLS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7032104" y="14822"/>
            <a:ext cx="5159896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Prévention promotion de la santé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035FD5-0834-464B-DA03-95893C0D8E93}"/>
              </a:ext>
            </a:extLst>
          </p:cNvPr>
          <p:cNvSpPr txBox="1"/>
          <p:nvPr/>
        </p:nvSpPr>
        <p:spPr>
          <a:xfrm>
            <a:off x="437692" y="4260310"/>
            <a:ext cx="5586300" cy="2062103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600" b="1" u="sng" kern="50" dirty="0"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Besoin d’un plan d’actions coordonnées de prévention des conduites addictives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Développer les actions au plus près des habitants (« aller-vers »)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Thématiques à développer: activité physique, alimentation, prévention des cancers, prévention de l’obésité, prévention du suicide, prévention du diabète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Prévoir des programmes sur le long terme, mieux coordonnés</a:t>
            </a:r>
          </a:p>
        </p:txBody>
      </p:sp>
    </p:spTree>
    <p:extLst>
      <p:ext uri="{BB962C8B-B14F-4D97-AF65-F5344CB8AC3E}">
        <p14:creationId xmlns:p14="http://schemas.microsoft.com/office/powerpoint/2010/main" val="724372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23</a:t>
            </a:fld>
            <a:endParaRPr lang="fr-FR" alt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4A4461B-83C6-865D-1696-5CFC4D4B8890}"/>
              </a:ext>
            </a:extLst>
          </p:cNvPr>
          <p:cNvSpPr txBox="1"/>
          <p:nvPr/>
        </p:nvSpPr>
        <p:spPr>
          <a:xfrm>
            <a:off x="6023992" y="535587"/>
            <a:ext cx="5903249" cy="44935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rgbClr val="0070C0"/>
                </a:solidFill>
                <a:latin typeface="+mn-lt"/>
              </a:rPr>
              <a:t> </a:t>
            </a:r>
            <a:r>
              <a:rPr lang="fr-FR" sz="1400" b="1" u="sng" dirty="0">
                <a:solidFill>
                  <a:srgbClr val="4472C4"/>
                </a:solidFill>
                <a:latin typeface="+mn-lt"/>
              </a:rPr>
              <a:t>Des points de vigilance</a:t>
            </a:r>
            <a:endParaRPr lang="fr-FR" sz="1400" dirty="0">
              <a:solidFill>
                <a:srgbClr val="0070C0"/>
              </a:solidFill>
              <a:latin typeface="+mn-lt"/>
            </a:endParaRPr>
          </a:p>
          <a:p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1300" dirty="0">
                <a:solidFill>
                  <a:schemeClr val="tx1"/>
                </a:solidFill>
                <a:latin typeface="+mn-lt"/>
              </a:rPr>
              <a:t>Parc Privé Potentiellement Indigne </a:t>
            </a:r>
            <a:r>
              <a:rPr lang="fr-FR" sz="1300" dirty="0">
                <a:solidFill>
                  <a:srgbClr val="C00000"/>
                </a:solidFill>
                <a:latin typeface="+mn-lt"/>
              </a:rPr>
              <a:t>plus important </a:t>
            </a:r>
            <a:r>
              <a:rPr lang="fr-FR" sz="1300" dirty="0">
                <a:solidFill>
                  <a:schemeClr val="tx1"/>
                </a:solidFill>
                <a:latin typeface="+mn-lt"/>
              </a:rPr>
              <a:t>(PPPI, données anciennes, 2013) : 5% sur la région, taux observés sur les CC supérieurs, entre 9% et 20,7%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 Plus de ménages en situation de </a:t>
            </a:r>
            <a:r>
              <a:rPr lang="fr-FR" sz="1300" dirty="0">
                <a:solidFill>
                  <a:srgbClr val="C00000"/>
                </a:solidFill>
                <a:latin typeface="+mn-lt"/>
              </a:rPr>
              <a:t>précarité énergétique due au logement </a:t>
            </a:r>
            <a:r>
              <a:rPr lang="fr-FR" sz="1300" dirty="0">
                <a:solidFill>
                  <a:schemeClr val="tx1"/>
                </a:solidFill>
                <a:latin typeface="+mn-lt"/>
              </a:rPr>
              <a:t>en 2018 : taux compris entre 22,7% et 32,1% (BFC : 18,6% ; France métropolitaine : 14%)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Plus de ménages en situation de </a:t>
            </a:r>
            <a:r>
              <a:rPr lang="fr-FR" sz="1300" dirty="0">
                <a:solidFill>
                  <a:srgbClr val="C00000"/>
                </a:solidFill>
                <a:latin typeface="+mn-lt"/>
              </a:rPr>
              <a:t>précarité énergétique due à la mobilité </a:t>
            </a:r>
            <a:r>
              <a:rPr lang="fr-FR" sz="1300" dirty="0">
                <a:solidFill>
                  <a:schemeClr val="tx1"/>
                </a:solidFill>
                <a:latin typeface="+mn-lt"/>
              </a:rPr>
              <a:t>en 2018 : entre 20,2% pour la CC Amognes Cœur du Nivernais à 24% pour la CC Haut Nivernais-Val d’Yonne (BFC : 17,2% ; France métropolitaine : 13,8%)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Forte utilisation de la voiture pour les déplacements domicile-travail</a:t>
            </a:r>
          </a:p>
          <a:p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rgbClr val="C00000"/>
                </a:solidFill>
                <a:latin typeface="+mn-lt"/>
              </a:rPr>
              <a:t>Forte exposition au radon </a:t>
            </a:r>
            <a:r>
              <a:rPr lang="fr-FR" sz="1300" dirty="0">
                <a:solidFill>
                  <a:schemeClr val="tx1"/>
                </a:solidFill>
                <a:latin typeface="+mn-lt"/>
              </a:rPr>
              <a:t>: la majorité des communes considérées à risque élevé (potentiel de catégorie 3)</a:t>
            </a:r>
          </a:p>
          <a:p>
            <a:r>
              <a:rPr lang="fr-FR" sz="1300" dirty="0">
                <a:solidFill>
                  <a:schemeClr val="tx1"/>
                </a:solidFill>
                <a:latin typeface="+mn-lt"/>
              </a:rPr>
              <a:t>- Exposition à des espèces nuisibles et parasites:</a:t>
            </a:r>
          </a:p>
          <a:p>
            <a:pPr marL="450850" indent="-285750">
              <a:buFont typeface="Arial" panose="020B0604020202020204" pitchFamily="34" charset="0"/>
              <a:buChar char="•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Ambroisie: en augmentation</a:t>
            </a:r>
          </a:p>
          <a:p>
            <a:pPr marL="450850" indent="-285750">
              <a:buFont typeface="Arial" panose="020B0604020202020204" pitchFamily="34" charset="0"/>
              <a:buChar char="•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Moustique tigre </a:t>
            </a:r>
          </a:p>
          <a:p>
            <a:pPr marL="450850" indent="-285750">
              <a:buFont typeface="Arial" panose="020B0604020202020204" pitchFamily="34" charset="0"/>
              <a:buChar char="•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Tiques (porteurs d’agents pathogènes)</a:t>
            </a:r>
          </a:p>
          <a:p>
            <a:pPr lvl="0" algn="just"/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Recueil auprès des acteurs: actions à poursuivre en cohérence avec le PRSE 4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F7D93F5-0372-BFD8-667E-C0EFC2FFC00D}"/>
              </a:ext>
            </a:extLst>
          </p:cNvPr>
          <p:cNvSpPr txBox="1"/>
          <p:nvPr/>
        </p:nvSpPr>
        <p:spPr>
          <a:xfrm>
            <a:off x="479376" y="562948"/>
            <a:ext cx="5184576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400" b="1" u="sng" dirty="0">
                <a:solidFill>
                  <a:schemeClr val="accent1"/>
                </a:solidFill>
                <a:latin typeface="+mn-lt"/>
              </a:rPr>
              <a:t>Des atouts et leviers d’action sur lesquels s’appuyer </a:t>
            </a:r>
          </a:p>
          <a:p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173038" lvl="0" indent="-173038" algn="just">
              <a:buFont typeface="Wingdings" panose="05000000000000000000" pitchFamily="2" charset="2"/>
              <a:buChar char=""/>
            </a:pPr>
            <a:r>
              <a:rPr lang="fr-FR" sz="13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Indicateurs:</a:t>
            </a:r>
          </a:p>
          <a:p>
            <a:r>
              <a:rPr lang="fr-FR" sz="1300" dirty="0">
                <a:solidFill>
                  <a:srgbClr val="92D050"/>
                </a:solidFill>
                <a:latin typeface="+mn-lt"/>
              </a:rPr>
              <a:t>- Bonne qualité de l’eau potable </a:t>
            </a:r>
            <a:r>
              <a:rPr lang="fr-FR" sz="1300" dirty="0">
                <a:solidFill>
                  <a:schemeClr val="tx1"/>
                </a:solidFill>
                <a:latin typeface="+mn-lt"/>
              </a:rPr>
              <a:t>et des eaux de baignade</a:t>
            </a:r>
          </a:p>
          <a:p>
            <a:endParaRPr lang="fr-FR" sz="1300" dirty="0">
              <a:solidFill>
                <a:schemeClr val="tx1"/>
              </a:solidFill>
              <a:latin typeface="+mn-lt"/>
            </a:endParaRPr>
          </a:p>
          <a:p>
            <a:r>
              <a:rPr lang="fr-FR" sz="1300" dirty="0">
                <a:solidFill>
                  <a:schemeClr val="tx1"/>
                </a:solidFill>
                <a:latin typeface="+mn-lt"/>
              </a:rPr>
              <a:t>- </a:t>
            </a:r>
            <a:r>
              <a:rPr lang="fr-FR" sz="1300" dirty="0">
                <a:solidFill>
                  <a:srgbClr val="92D050"/>
                </a:solidFill>
                <a:latin typeface="+mn-lt"/>
              </a:rPr>
              <a:t>Bonne qualité de l’air extérieur </a:t>
            </a:r>
            <a:r>
              <a:rPr lang="fr-FR" sz="1300" dirty="0">
                <a:solidFill>
                  <a:schemeClr val="tx1"/>
                </a:solidFill>
                <a:latin typeface="+mn-lt"/>
              </a:rPr>
              <a:t>(un niveau de risque moyen à élevé sur la Nièvre pour l’ambroisie)</a:t>
            </a:r>
          </a:p>
          <a:p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 Plans et projets existants: PLUI et PLU sur certaines communes, PAT, CTG</a:t>
            </a:r>
          </a:p>
          <a:p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Actions dans le CLS autour de certaines thématiques: qualité air intérieur, maladies transmissibles par les tiques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7032104" y="14822"/>
            <a:ext cx="5159896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Focus santé environnement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035FD5-0834-464B-DA03-95893C0D8E93}"/>
              </a:ext>
            </a:extLst>
          </p:cNvPr>
          <p:cNvSpPr txBox="1"/>
          <p:nvPr/>
        </p:nvSpPr>
        <p:spPr>
          <a:xfrm>
            <a:off x="503114" y="5029125"/>
            <a:ext cx="7897142" cy="1323439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600" b="1" u="sng" kern="50" dirty="0"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Poursuivre les actions contre le radon, la Maladie de Lyme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La prise en compte d’un environnement favorable à la santé à instaurer dans toutes les politiques publiques</a:t>
            </a:r>
          </a:p>
          <a:p>
            <a:pPr lvl="0" algn="just"/>
            <a:r>
              <a:rPr lang="fr-FR" sz="16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Meilleure prise en compte du concept « une seule santé » </a:t>
            </a:r>
          </a:p>
        </p:txBody>
      </p:sp>
    </p:spTree>
    <p:extLst>
      <p:ext uri="{BB962C8B-B14F-4D97-AF65-F5344CB8AC3E}">
        <p14:creationId xmlns:p14="http://schemas.microsoft.com/office/powerpoint/2010/main" val="32251043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24</a:t>
            </a:fld>
            <a:endParaRPr lang="fr-FR" alt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F7D93F5-0372-BFD8-667E-C0EFC2FFC00D}"/>
              </a:ext>
            </a:extLst>
          </p:cNvPr>
          <p:cNvSpPr txBox="1"/>
          <p:nvPr/>
        </p:nvSpPr>
        <p:spPr>
          <a:xfrm>
            <a:off x="338194" y="378010"/>
            <a:ext cx="4895328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600" b="1" u="sng" dirty="0">
                <a:solidFill>
                  <a:schemeClr val="accent1"/>
                </a:solidFill>
                <a:latin typeface="+mn-lt"/>
              </a:rPr>
              <a:t>La mobilité / le numérique: problème d’accessibilité </a:t>
            </a:r>
            <a:endParaRPr lang="fr-FR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7032104" y="14822"/>
            <a:ext cx="5159896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Thématiques transversales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035FD5-0834-464B-DA03-95893C0D8E93}"/>
              </a:ext>
            </a:extLst>
          </p:cNvPr>
          <p:cNvSpPr txBox="1"/>
          <p:nvPr/>
        </p:nvSpPr>
        <p:spPr>
          <a:xfrm>
            <a:off x="4943872" y="5445190"/>
            <a:ext cx="6081852" cy="1169551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b="1" u="sng" kern="50" dirty="0"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attractivité reste une priorité à poursuivre pour permettre l’arrivée de professionnels du soins (en libéral, en hospitalier, en médico-social)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coordonner les actions et réflexion à mener sur l’échelle pertinente pour y travailler?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925035B-1995-BF04-D862-6769739A0CA3}"/>
              </a:ext>
            </a:extLst>
          </p:cNvPr>
          <p:cNvSpPr txBox="1"/>
          <p:nvPr/>
        </p:nvSpPr>
        <p:spPr>
          <a:xfrm>
            <a:off x="331323" y="698846"/>
            <a:ext cx="51598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u="sng" dirty="0">
                <a:solidFill>
                  <a:schemeClr val="tx1"/>
                </a:solidFill>
                <a:latin typeface="+mn-lt"/>
              </a:rPr>
              <a:t>Des atouts et leviers d’action sur lesquels s’appuyer :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Développement des téléconsultations, télé-expertise, consultations avancées</a:t>
            </a:r>
          </a:p>
          <a:p>
            <a:r>
              <a:rPr lang="fr-FR" sz="1400" dirty="0">
                <a:solidFill>
                  <a:schemeClr val="tx1"/>
                </a:solidFill>
                <a:latin typeface="+mn-lt"/>
              </a:rPr>
              <a:t>- Chèque mobilité, transport à la demande</a:t>
            </a:r>
          </a:p>
          <a:p>
            <a:endParaRPr lang="fr-FR" sz="14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64E1DE7-C702-1B74-5FE7-865FCFB5C487}"/>
              </a:ext>
            </a:extLst>
          </p:cNvPr>
          <p:cNvSpPr txBox="1"/>
          <p:nvPr/>
        </p:nvSpPr>
        <p:spPr>
          <a:xfrm>
            <a:off x="5735960" y="706077"/>
            <a:ext cx="590465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sz="1400" b="1" u="sng" dirty="0">
                <a:solidFill>
                  <a:schemeClr val="tx1"/>
                </a:solidFill>
                <a:latin typeface="+mn-lt"/>
              </a:rPr>
              <a:t>Faiblesse :</a:t>
            </a:r>
          </a:p>
          <a:p>
            <a:pPr lvl="0" algn="just"/>
            <a:r>
              <a:rPr lang="fr-FR" sz="14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- Temps moyen d’accès aux services d’urgence allongé</a:t>
            </a:r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 sauf sur Haut Nivernais-Val d’Yonne (10,5 mn), sinon supérieur à 30 min (max : 42,5 mn sur la CC Morvan Sommets et Grands Lacs)</a:t>
            </a:r>
          </a:p>
          <a:p>
            <a:pPr lvl="0" algn="just"/>
            <a:r>
              <a:rPr lang="fr-FR" sz="14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400" b="1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¼ des habitants de la CC Morvan Sommets et Grands Lacs </a:t>
            </a:r>
            <a:r>
              <a:rPr lang="fr-FR" sz="1400" kern="50" dirty="0">
                <a:solidFill>
                  <a:schemeClr val="tx1"/>
                </a:solidFill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éloignée de plus de 20 min des services de proximité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difficultés d’accès aux soins ou structures de prévention du fait de l’éloignement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insuffisances de lieux de consultation au plus proche ou de permanences délocalisées de structures éloignées, situées à Nevers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difficultés avec l’outil numérique pour certains publics (âgé, précaire)</a:t>
            </a:r>
            <a:endParaRPr lang="fr-FR" sz="14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978CFBC-D5BC-F56B-C986-DA699BF779BD}"/>
              </a:ext>
            </a:extLst>
          </p:cNvPr>
          <p:cNvSpPr txBox="1"/>
          <p:nvPr/>
        </p:nvSpPr>
        <p:spPr>
          <a:xfrm>
            <a:off x="191344" y="2142631"/>
            <a:ext cx="5544616" cy="138499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b="1" u="sng" kern="50" dirty="0"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réflexion sur besoins de mobilité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communication sur les solutions de transport existants, les développer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réflexion sur la mise en place d’antenne de structures localement, développement des consultations avancées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poursuivre l’utilisation des services de </a:t>
            </a:r>
            <a:r>
              <a:rPr lang="fr-FR" sz="1400" kern="50" dirty="0" err="1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télé-médecine</a:t>
            </a:r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 déployés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BB4FB2F-ED26-04AB-9C8E-5224228FC0DE}"/>
              </a:ext>
            </a:extLst>
          </p:cNvPr>
          <p:cNvSpPr txBox="1"/>
          <p:nvPr/>
        </p:nvSpPr>
        <p:spPr>
          <a:xfrm>
            <a:off x="363267" y="3897896"/>
            <a:ext cx="3302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600" b="1" u="sng" dirty="0">
                <a:solidFill>
                  <a:schemeClr val="accent1"/>
                </a:solidFill>
                <a:latin typeface="+mn-lt"/>
              </a:rPr>
              <a:t>L’attractivité du territoire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3556303-9A55-631F-C6A5-8067E7B4FCAC}"/>
              </a:ext>
            </a:extLst>
          </p:cNvPr>
          <p:cNvSpPr txBox="1"/>
          <p:nvPr/>
        </p:nvSpPr>
        <p:spPr>
          <a:xfrm>
            <a:off x="5951007" y="4250946"/>
            <a:ext cx="53191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u="sng" dirty="0">
                <a:solidFill>
                  <a:schemeClr val="tx1"/>
                </a:solidFill>
                <a:latin typeface="+mn-lt"/>
              </a:rPr>
              <a:t>Faiblesse :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nombreux acteurs travaillent le sujet, besoin de coordination entre toutes les institutions et structures y œuvrant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BCF4F45-59A7-5893-2D1E-0E33D4CD8B82}"/>
              </a:ext>
            </a:extLst>
          </p:cNvPr>
          <p:cNvSpPr txBox="1"/>
          <p:nvPr/>
        </p:nvSpPr>
        <p:spPr>
          <a:xfrm>
            <a:off x="463035" y="4236450"/>
            <a:ext cx="51598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u="sng" dirty="0">
                <a:solidFill>
                  <a:schemeClr val="tx1"/>
                </a:solidFill>
                <a:latin typeface="+mn-lt"/>
              </a:rPr>
              <a:t>Des atouts et leviers d’action sur lesquels s’appuyer :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orientation du CLS, thématique travaillée par le département, la CTS, les CPTS: travail autour de l’accueil des stagiaires, d’un internat…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plusieurs exercices coordonnés sur le territoire, présence de CH, CPTS en cours de construction</a:t>
            </a:r>
          </a:p>
        </p:txBody>
      </p:sp>
    </p:spTree>
    <p:extLst>
      <p:ext uri="{BB962C8B-B14F-4D97-AF65-F5344CB8AC3E}">
        <p14:creationId xmlns:p14="http://schemas.microsoft.com/office/powerpoint/2010/main" val="2710799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25</a:t>
            </a:fld>
            <a:endParaRPr lang="fr-FR" alt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F7D93F5-0372-BFD8-667E-C0EFC2FFC00D}"/>
              </a:ext>
            </a:extLst>
          </p:cNvPr>
          <p:cNvSpPr txBox="1"/>
          <p:nvPr/>
        </p:nvSpPr>
        <p:spPr>
          <a:xfrm>
            <a:off x="307780" y="451784"/>
            <a:ext cx="4266092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600" b="1" u="sng" dirty="0">
                <a:solidFill>
                  <a:schemeClr val="accent1"/>
                </a:solidFill>
                <a:latin typeface="+mn-lt"/>
              </a:rPr>
              <a:t>L’accès  aux droits</a:t>
            </a:r>
            <a:endParaRPr lang="fr-FR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7032104" y="14822"/>
            <a:ext cx="5159896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Thématiques transversales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035FD5-0834-464B-DA03-95893C0D8E93}"/>
              </a:ext>
            </a:extLst>
          </p:cNvPr>
          <p:cNvSpPr txBox="1"/>
          <p:nvPr/>
        </p:nvSpPr>
        <p:spPr>
          <a:xfrm>
            <a:off x="4871864" y="5078731"/>
            <a:ext cx="6081852" cy="52322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b="1" u="sng" kern="50" dirty="0"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925035B-1995-BF04-D862-6769739A0CA3}"/>
              </a:ext>
            </a:extLst>
          </p:cNvPr>
          <p:cNvSpPr txBox="1"/>
          <p:nvPr/>
        </p:nvSpPr>
        <p:spPr>
          <a:xfrm>
            <a:off x="6265608" y="794433"/>
            <a:ext cx="51598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u="sng" dirty="0">
                <a:solidFill>
                  <a:schemeClr val="tx1"/>
                </a:solidFill>
                <a:latin typeface="+mn-lt"/>
              </a:rPr>
              <a:t>Des atouts et leviers d’action sur lesquels s’appuyer :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Moins de bénéficiaires de la Couverture Complémentaire Santé Solidaire (CSS) </a:t>
            </a:r>
          </a:p>
          <a:p>
            <a:r>
              <a:rPr lang="fr-FR" sz="1400" dirty="0">
                <a:solidFill>
                  <a:schemeClr val="tx1"/>
                </a:solidFill>
                <a:latin typeface="+mn-lt"/>
              </a:rPr>
              <a:t>- 14 Maisons France Services, CCAS</a:t>
            </a:r>
          </a:p>
          <a:p>
            <a:endParaRPr lang="fr-FR" sz="14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64E1DE7-C702-1B74-5FE7-865FCFB5C487}"/>
              </a:ext>
            </a:extLst>
          </p:cNvPr>
          <p:cNvSpPr txBox="1"/>
          <p:nvPr/>
        </p:nvSpPr>
        <p:spPr>
          <a:xfrm>
            <a:off x="307780" y="821329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u="sng" dirty="0">
                <a:solidFill>
                  <a:schemeClr val="tx1"/>
                </a:solidFill>
                <a:latin typeface="+mn-lt"/>
              </a:rPr>
              <a:t>Faiblesses :</a:t>
            </a:r>
          </a:p>
          <a:p>
            <a:r>
              <a:rPr lang="fr-FR" sz="1400" dirty="0">
                <a:solidFill>
                  <a:schemeClr val="tx1"/>
                </a:solidFill>
                <a:latin typeface="+mn-lt"/>
              </a:rPr>
              <a:t>- Indicateurs socio-économiques défavorables (taux de précarité, médiane de revenus, niveau de scolarisation un peu plus faible )</a:t>
            </a:r>
          </a:p>
          <a:p>
            <a:r>
              <a:rPr lang="fr-FR" sz="1400" dirty="0">
                <a:solidFill>
                  <a:schemeClr val="tx1"/>
                </a:solidFill>
                <a:latin typeface="+mn-lt"/>
              </a:rPr>
              <a:t>- difficultés de repérage des personnes isolées</a:t>
            </a:r>
            <a:endParaRPr lang="fr-FR" sz="14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978CFBC-D5BC-F56B-C986-DA699BF779BD}"/>
              </a:ext>
            </a:extLst>
          </p:cNvPr>
          <p:cNvSpPr txBox="1"/>
          <p:nvPr/>
        </p:nvSpPr>
        <p:spPr>
          <a:xfrm>
            <a:off x="4871864" y="2224208"/>
            <a:ext cx="6081852" cy="52322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400" b="1" u="sng" kern="50" dirty="0"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</a:p>
          <a:p>
            <a:pPr lvl="0" algn="just"/>
            <a:r>
              <a:rPr lang="fr-FR" sz="14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réflexion sur l’amélioration du repérage des personnes isolées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BB4FB2F-ED26-04AB-9C8E-5224228FC0DE}"/>
              </a:ext>
            </a:extLst>
          </p:cNvPr>
          <p:cNvSpPr txBox="1"/>
          <p:nvPr/>
        </p:nvSpPr>
        <p:spPr>
          <a:xfrm>
            <a:off x="307780" y="3392203"/>
            <a:ext cx="3302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sz="1600" b="1" u="sng" dirty="0">
                <a:solidFill>
                  <a:schemeClr val="accent1"/>
                </a:solidFill>
                <a:latin typeface="+mn-lt"/>
              </a:rPr>
              <a:t>La coordination des acteurs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3556303-9A55-631F-C6A5-8067E7B4FCAC}"/>
              </a:ext>
            </a:extLst>
          </p:cNvPr>
          <p:cNvSpPr txBox="1"/>
          <p:nvPr/>
        </p:nvSpPr>
        <p:spPr>
          <a:xfrm>
            <a:off x="485366" y="3849400"/>
            <a:ext cx="53191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sz="1400" b="1" u="sng" dirty="0">
                <a:solidFill>
                  <a:schemeClr val="tx1"/>
                </a:solidFill>
                <a:latin typeface="+mn-lt"/>
              </a:rPr>
              <a:t>Faiblesse :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nombreux acteurs travaillent le sujet de la santé, besoin de coordination entre toutes les institutions et structures y œuvrant</a:t>
            </a:r>
          </a:p>
          <a:p>
            <a:pPr algn="just"/>
            <a:r>
              <a:rPr lang="fr-FR" sz="1400" dirty="0">
                <a:solidFill>
                  <a:schemeClr val="tx1"/>
                </a:solidFill>
                <a:latin typeface="+mn-lt"/>
              </a:rPr>
              <a:t>- besoin de développer encore l’interconnaissance des acteurs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BCF4F45-59A7-5893-2D1E-0E33D4CD8B82}"/>
              </a:ext>
            </a:extLst>
          </p:cNvPr>
          <p:cNvSpPr txBox="1"/>
          <p:nvPr/>
        </p:nvSpPr>
        <p:spPr>
          <a:xfrm>
            <a:off x="6096000" y="3972511"/>
            <a:ext cx="54726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b="1" u="sng" dirty="0">
                <a:solidFill>
                  <a:schemeClr val="tx1"/>
                </a:solidFill>
                <a:latin typeface="+mn-lt"/>
              </a:rPr>
              <a:t>Des atouts et leviers d’action sur lesquels s’appuyer :</a:t>
            </a:r>
          </a:p>
          <a:p>
            <a:r>
              <a:rPr lang="fr-FR" sz="1400" dirty="0">
                <a:solidFill>
                  <a:schemeClr val="tx1"/>
                </a:solidFill>
                <a:latin typeface="+mn-lt"/>
              </a:rPr>
              <a:t>- l’élaboration et la mise en œuvre du CLS ont permis de mobiliser les professionnels, les élus, les institutions</a:t>
            </a:r>
          </a:p>
        </p:txBody>
      </p:sp>
    </p:spTree>
    <p:extLst>
      <p:ext uri="{BB962C8B-B14F-4D97-AF65-F5344CB8AC3E}">
        <p14:creationId xmlns:p14="http://schemas.microsoft.com/office/powerpoint/2010/main" val="25300197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26</a:t>
            </a:fld>
            <a:endParaRPr lang="fr-FR" alt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4A4461B-83C6-865D-1696-5CFC4D4B8890}"/>
              </a:ext>
            </a:extLst>
          </p:cNvPr>
          <p:cNvSpPr txBox="1"/>
          <p:nvPr/>
        </p:nvSpPr>
        <p:spPr>
          <a:xfrm>
            <a:off x="5951984" y="836712"/>
            <a:ext cx="5903249" cy="509370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rgbClr val="0070C0"/>
                </a:solidFill>
                <a:latin typeface="+mn-lt"/>
              </a:rPr>
              <a:t> </a:t>
            </a:r>
            <a:r>
              <a:rPr lang="fr-FR" sz="1400" b="1" u="sng" dirty="0">
                <a:solidFill>
                  <a:srgbClr val="4472C4"/>
                </a:solidFill>
                <a:latin typeface="+mn-lt"/>
              </a:rPr>
              <a:t>Les problématiques soulevées par les acteurs</a:t>
            </a:r>
            <a:endParaRPr lang="fr-FR" sz="1400" dirty="0">
              <a:solidFill>
                <a:srgbClr val="0070C0"/>
              </a:solidFill>
              <a:latin typeface="+mn-lt"/>
            </a:endParaRPr>
          </a:p>
          <a:p>
            <a:pPr algn="just"/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Essoufflement de la dynamique présente au démarrage de l’élaboration du CLS (du fait entre autres de la crise Covid, épuisement des professionnels de santé)</a:t>
            </a:r>
          </a:p>
          <a:p>
            <a:pPr algn="just"/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Sentiment que certaines thématiques imposées, pas toujours possibilités d’initiatives locales (Décalage entre priorités ressenties localement et réponses apportées (notamment au niveau national)</a:t>
            </a:r>
          </a:p>
          <a:p>
            <a:pPr algn="just"/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Outil jugé peu visible et peu lisible, à destination des élus: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Répertorier les actions du territoire afin d'avoir une vue d'ensemble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Difficultés à trouver des réponses aux difficultés recensées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Difficulté à mesurer l’impact et l’efficacité des actions du CLS, besoin d’un bilan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Impression des habitants de peu de résultats sur l’accès aux soins améliorés</a:t>
            </a:r>
          </a:p>
          <a:p>
            <a:pPr algn="just"/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Articulation jugée perfectible entre les acteurs sur les questions de santé: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Impression de redondance des groupes de travail sur la santé (CLS, CTS, CNR, CPTS…), plusieurs réflexion menées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Nombreuses structures, collectivités ou institutions (département, Pays, Agglomération, CTS…) impliquées sur les questions de santé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Multiplicité des instances décisionnelles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Essoufflement des professionnels de santé 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Coordination entre acteurs favorisée mais à parfaire</a:t>
            </a:r>
          </a:p>
          <a:p>
            <a:pPr algn="just"/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Manque de moyens fléchés dédiés aux actions du CLS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F7D93F5-0372-BFD8-667E-C0EFC2FFC00D}"/>
              </a:ext>
            </a:extLst>
          </p:cNvPr>
          <p:cNvSpPr txBox="1"/>
          <p:nvPr/>
        </p:nvSpPr>
        <p:spPr>
          <a:xfrm>
            <a:off x="479376" y="836712"/>
            <a:ext cx="518457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fr-FR" sz="1400" b="1" u="sng" dirty="0">
                <a:solidFill>
                  <a:schemeClr val="accent1"/>
                </a:solidFill>
                <a:latin typeface="+mn-lt"/>
              </a:rPr>
              <a:t>Les forces et atouts du CLS identifiés</a:t>
            </a:r>
          </a:p>
          <a:p>
            <a:pPr algn="just"/>
            <a:endParaRPr lang="fr-FR" sz="12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Renforcement des dynamiques, du partenariat, de la coordination entre acteurs: 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élaboration du CLS jugée suffisamment participative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CLS permet d’identifier les priorités en matière de santé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bonne dynamique des acteurs, bonne volonté de l’ensemble des acteurs impliqués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améliore la mobilisation et la coordination des partenaires autour d’objectifs communs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renforcement du travail en partenariat</a:t>
            </a:r>
          </a:p>
          <a:p>
            <a:pPr algn="just"/>
            <a:r>
              <a:rPr lang="fr-FR" sz="1300" dirty="0">
                <a:solidFill>
                  <a:schemeClr val="tx1"/>
                </a:solidFill>
                <a:latin typeface="+mn-lt"/>
              </a:rPr>
              <a:t>- partenaires satisfaits des modalités de leur participation aux instances du CLS</a:t>
            </a:r>
          </a:p>
          <a:p>
            <a:pPr algn="just"/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Implication des collectivités dans la réduction des inégalités sociales et territoriales de santé: permet échanges entre plusieurs collectivités et convergence sur solutions à proposer</a:t>
            </a:r>
          </a:p>
          <a:p>
            <a:pPr algn="just"/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CLS est bonne échelle pour déployer les actions localement de dispositifs (ex: PTSM)</a:t>
            </a:r>
          </a:p>
          <a:p>
            <a:pPr algn="just"/>
            <a:endParaRPr lang="fr-FR" sz="1300" dirty="0">
              <a:solidFill>
                <a:schemeClr val="tx1"/>
              </a:solidFill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1"/>
                </a:solidFill>
                <a:latin typeface="+mn-lt"/>
              </a:rPr>
              <a:t>Travaux engagés sur l’accès aux soins reconnus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6744072" y="14822"/>
            <a:ext cx="5447928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La gouvernance et l’opérationnalité du CLS</a:t>
            </a:r>
          </a:p>
        </p:txBody>
      </p:sp>
    </p:spTree>
    <p:extLst>
      <p:ext uri="{BB962C8B-B14F-4D97-AF65-F5344CB8AC3E}">
        <p14:creationId xmlns:p14="http://schemas.microsoft.com/office/powerpoint/2010/main" val="4121525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F4F070B-B566-54CF-5CA3-3EF332C5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27</a:t>
            </a:fld>
            <a:endParaRPr lang="fr-FR" alt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9C1C39-B376-56B3-19FD-47E31EE7A913}"/>
              </a:ext>
            </a:extLst>
          </p:cNvPr>
          <p:cNvSpPr txBox="1"/>
          <p:nvPr/>
        </p:nvSpPr>
        <p:spPr>
          <a:xfrm>
            <a:off x="6744072" y="14822"/>
            <a:ext cx="5447928" cy="3970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>
            <a:defPPr>
              <a:defRPr lang="en-GB"/>
            </a:defPPr>
            <a:lvl1pPr algn="ctr" defTabSz="800100">
              <a:lnSpc>
                <a:spcPct val="90000"/>
              </a:lnSpc>
              <a:spcAft>
                <a:spcPct val="35000"/>
              </a:spcAft>
              <a:defRPr sz="2200" b="1">
                <a:solidFill>
                  <a:schemeClr val="lt1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fr-FR" dirty="0"/>
              <a:t>La gouvernance et l’opérationnalité du CLS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035FD5-0834-464B-DA03-95893C0D8E93}"/>
              </a:ext>
            </a:extLst>
          </p:cNvPr>
          <p:cNvSpPr txBox="1"/>
          <p:nvPr/>
        </p:nvSpPr>
        <p:spPr>
          <a:xfrm>
            <a:off x="1200672" y="644891"/>
            <a:ext cx="9719864" cy="489364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fr-FR" sz="1300" b="1" u="sng" kern="50" dirty="0">
                <a:effectLst/>
                <a:latin typeface="+mn-lt"/>
                <a:ea typeface="DejaVu LGC Sans"/>
                <a:cs typeface="Times New Roman" panose="02020603050405020304" pitchFamily="18" charset="0"/>
              </a:rPr>
              <a:t>Besoins / pistes de travail :</a:t>
            </a:r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Réflexion au moment de l’élaboration du CLS</a:t>
            </a: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Identification des besoins au plus près des territoires (ex : bassin de vie), mieux intégrer l’avis des PS des instances (Ordre, l'URPS) ayant une vision générale des problématiques, création d'une cartographie en temps réel</a:t>
            </a:r>
          </a:p>
          <a:p>
            <a:pPr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impliquer les habitants </a:t>
            </a:r>
          </a:p>
          <a:p>
            <a:pPr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Rôle du CLS à réinterroger pour définir des objectifs précis et mesurer les impacts: rôle de cohérence globale des actions sur le territoire pour éviter les redondances? </a:t>
            </a:r>
          </a:p>
          <a:p>
            <a:pPr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Echelle la plus pertinente à définir pour le déploiement et la coordination de certaines actions (par exemple sur l’attractivité, la prévention) pour mutualiser, pour éviter redondances et répondre conjointement aux difficultés</a:t>
            </a:r>
          </a:p>
          <a:p>
            <a:pPr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Nécessiter de prioriser d’avantage dans le temps les actions proposées pour augmenter l’efficacité</a:t>
            </a:r>
          </a:p>
          <a:p>
            <a:pPr algn="just"/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Communication</a:t>
            </a: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 autour du CLS à développer pour le rendre visible et lisible: 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sur le dispositif, le partage de documents, le suivi des actions (outils de suivi), les résultats et impacts</a:t>
            </a: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pour les acteurs, les élus et habitants</a:t>
            </a:r>
          </a:p>
          <a:p>
            <a:pPr lvl="0" algn="just"/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Renforcer l'interconnaissance des acteurs du territoire</a:t>
            </a: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favoriser les liens entre acteurs opérationnels  et entre acteurs de la santé et élus</a:t>
            </a:r>
          </a:p>
          <a:p>
            <a:pPr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Apporter de la cohérence et de la coordination entre les réponses des différents acteurs </a:t>
            </a:r>
          </a:p>
          <a:p>
            <a:pPr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	- Elargir les partenariats et associer les acteurs du territoire non associés jusqu'à présent</a:t>
            </a:r>
          </a:p>
          <a:p>
            <a:pPr lvl="0" algn="just"/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Maintenir les moyens financiers et humains </a:t>
            </a:r>
          </a:p>
          <a:p>
            <a:pPr lvl="0" algn="just"/>
            <a:endParaRPr lang="fr-FR" sz="1300" kern="50" dirty="0">
              <a:solidFill>
                <a:schemeClr val="tx1"/>
              </a:solidFill>
              <a:latin typeface="+mn-lt"/>
              <a:ea typeface="DejaVu LGC Sans"/>
              <a:cs typeface="Times New Roman" panose="02020603050405020304" pitchFamily="18" charset="0"/>
            </a:endParaRPr>
          </a:p>
          <a:p>
            <a:pPr lvl="0" algn="just"/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- </a:t>
            </a:r>
            <a:r>
              <a:rPr lang="fr-FR" sz="1300" b="1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Tenter de mesurer l’impact de certaines actions </a:t>
            </a:r>
            <a:r>
              <a:rPr lang="fr-FR" sz="1300" kern="50" dirty="0">
                <a:solidFill>
                  <a:schemeClr val="tx1"/>
                </a:solidFill>
                <a:latin typeface="+mn-lt"/>
                <a:ea typeface="DejaVu LGC Sans"/>
                <a:cs typeface="Times New Roman" panose="02020603050405020304" pitchFamily="18" charset="0"/>
              </a:rPr>
              <a:t>en place depuis plusieurs années</a:t>
            </a:r>
          </a:p>
        </p:txBody>
      </p:sp>
    </p:spTree>
    <p:extLst>
      <p:ext uri="{BB962C8B-B14F-4D97-AF65-F5344CB8AC3E}">
        <p14:creationId xmlns:p14="http://schemas.microsoft.com/office/powerpoint/2010/main" val="33515239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DA27065-E56F-A624-DC53-9168AD8FA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28</a:t>
            </a:fld>
            <a:endParaRPr lang="fr-FR" alt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D45386-4071-5BA6-FDDF-CE6A53395648}"/>
              </a:ext>
            </a:extLst>
          </p:cNvPr>
          <p:cNvSpPr/>
          <p:nvPr/>
        </p:nvSpPr>
        <p:spPr>
          <a:xfrm>
            <a:off x="2315580" y="692696"/>
            <a:ext cx="7560840" cy="424226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CONCLUSIONS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1CE386-77C8-E181-05A9-4E9C1D51EB1D}"/>
              </a:ext>
            </a:extLst>
          </p:cNvPr>
          <p:cNvSpPr/>
          <p:nvPr/>
        </p:nvSpPr>
        <p:spPr>
          <a:xfrm>
            <a:off x="623392" y="1329870"/>
            <a:ext cx="8280920" cy="4242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Les problématiques de santé / Enjeux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4707BE3-9A7D-F86B-63DD-C4E49D3A4F4E}"/>
              </a:ext>
            </a:extLst>
          </p:cNvPr>
          <p:cNvSpPr txBox="1"/>
          <p:nvPr/>
        </p:nvSpPr>
        <p:spPr>
          <a:xfrm>
            <a:off x="522873" y="1967044"/>
            <a:ext cx="1114625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sz="1800" b="1" dirty="0">
                <a:solidFill>
                  <a:srgbClr val="4472C4"/>
                </a:solidFill>
                <a:latin typeface="+mn-lt"/>
              </a:rPr>
              <a:t>L’insuffisance de l’offre en santé au regard des besoins: </a:t>
            </a:r>
          </a:p>
          <a:p>
            <a:pPr algn="just"/>
            <a:r>
              <a:rPr lang="fr-FR" b="1" dirty="0">
                <a:solidFill>
                  <a:srgbClr val="4472C4"/>
                </a:solidFill>
                <a:latin typeface="+mn-lt"/>
              </a:rPr>
              <a:t>- sous-dimensionnement de l’offre sur 1</a:t>
            </a:r>
            <a:r>
              <a:rPr lang="fr-FR" b="1" baseline="30000" dirty="0">
                <a:solidFill>
                  <a:srgbClr val="4472C4"/>
                </a:solidFill>
                <a:latin typeface="+mn-lt"/>
              </a:rPr>
              <a:t>er</a:t>
            </a:r>
            <a:r>
              <a:rPr lang="fr-FR" b="1" dirty="0">
                <a:solidFill>
                  <a:srgbClr val="4472C4"/>
                </a:solidFill>
                <a:latin typeface="+mn-lt"/>
              </a:rPr>
              <a:t> recours, sur 2</a:t>
            </a:r>
            <a:r>
              <a:rPr lang="fr-FR" b="1" baseline="30000" dirty="0">
                <a:solidFill>
                  <a:srgbClr val="4472C4"/>
                </a:solidFill>
                <a:latin typeface="+mn-lt"/>
              </a:rPr>
              <a:t>nd</a:t>
            </a:r>
            <a:r>
              <a:rPr lang="fr-FR" b="1" dirty="0">
                <a:solidFill>
                  <a:srgbClr val="4472C4"/>
                </a:solidFill>
                <a:latin typeface="+mn-lt"/>
              </a:rPr>
              <a:t> recours libéral et hospitalier avec éloignement de l’offre</a:t>
            </a:r>
          </a:p>
          <a:p>
            <a:pPr algn="just"/>
            <a:r>
              <a:rPr lang="fr-FR" b="1" dirty="0">
                <a:solidFill>
                  <a:srgbClr val="4472C4"/>
                </a:solidFill>
                <a:latin typeface="+mn-lt"/>
              </a:rPr>
              <a:t>- difficultés d’accès aux soins en santé mentale avec des besoins qui progressent (manque de psychiatres)</a:t>
            </a:r>
          </a:p>
          <a:p>
            <a:pPr algn="just"/>
            <a:r>
              <a:rPr lang="fr-FR" b="1" dirty="0">
                <a:solidFill>
                  <a:srgbClr val="4472C4"/>
                </a:solidFill>
                <a:latin typeface="+mn-lt"/>
              </a:rPr>
              <a:t>- sur l’offre médico-sociale : insuffisance de professionnels dans structures d’aides à domicile, services à développer autour des EHPAD, habitat inclusif à développer, manque de places pour personnes handicapés vieillissantes</a:t>
            </a:r>
          </a:p>
          <a:p>
            <a:pPr algn="just"/>
            <a:endParaRPr lang="fr-FR" b="1" dirty="0">
              <a:solidFill>
                <a:srgbClr val="4472C4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b="1" dirty="0">
                <a:solidFill>
                  <a:srgbClr val="4472C4"/>
                </a:solidFill>
                <a:latin typeface="+mn-lt"/>
              </a:rPr>
              <a:t>L’accessibilité à l’offre : problème de mobilité, l’accès numérique, les difficultés de repérage des publics éloignés du soins</a:t>
            </a:r>
          </a:p>
          <a:p>
            <a:pPr algn="just"/>
            <a:endParaRPr lang="fr-FR" b="1" dirty="0">
              <a:solidFill>
                <a:srgbClr val="4472C4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b="1" dirty="0">
                <a:solidFill>
                  <a:srgbClr val="4472C4"/>
                </a:solidFill>
                <a:latin typeface="+mn-lt"/>
              </a:rPr>
              <a:t>La  prévention à développer : conduites addictives en progression, mal être en augmentation (prévention de la crise suicidaire), prévention des cancers, sur l’alimentation, l’activité physique</a:t>
            </a:r>
          </a:p>
          <a:p>
            <a:pPr algn="just"/>
            <a:endParaRPr lang="fr-FR" b="1" dirty="0">
              <a:solidFill>
                <a:srgbClr val="4472C4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b="1" dirty="0">
                <a:solidFill>
                  <a:srgbClr val="4472C4"/>
                </a:solidFill>
                <a:latin typeface="+mn-lt"/>
              </a:rPr>
              <a:t>La santé environnementale à prendre en compte pour travailler les déterminants de santé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fr-FR" b="1" dirty="0">
              <a:solidFill>
                <a:srgbClr val="4472C4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b="1" dirty="0">
                <a:solidFill>
                  <a:srgbClr val="4472C4"/>
                </a:solidFill>
                <a:latin typeface="+mn-lt"/>
              </a:rPr>
              <a:t>La coordination et l’interconnaissance des acteurs (au sens large: professionnels, acteurs d’institutions et d’association, élus) sur les questions de santé: rôle du CLS à </a:t>
            </a:r>
            <a:r>
              <a:rPr lang="fr-FR" b="1" dirty="0" err="1">
                <a:solidFill>
                  <a:srgbClr val="4472C4"/>
                </a:solidFill>
                <a:latin typeface="+mn-lt"/>
              </a:rPr>
              <a:t>ré-interroger</a:t>
            </a:r>
            <a:endParaRPr lang="fr-FR" b="1" dirty="0">
              <a:solidFill>
                <a:srgbClr val="4472C4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36871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37D3F7D-4101-4A0D-A745-D6E95B767C99}"/>
              </a:ext>
            </a:extLst>
          </p:cNvPr>
          <p:cNvSpPr/>
          <p:nvPr/>
        </p:nvSpPr>
        <p:spPr>
          <a:xfrm>
            <a:off x="2423592" y="2960948"/>
            <a:ext cx="7344816" cy="9361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Remarques / Echanges sur le diagnostic</a:t>
            </a:r>
          </a:p>
        </p:txBody>
      </p:sp>
      <p:sp>
        <p:nvSpPr>
          <p:cNvPr id="17" name="Espace réservé du numéro de diapositive 17">
            <a:extLst>
              <a:ext uri="{FF2B5EF4-FFF2-40B4-BE49-F238E27FC236}">
                <a16:creationId xmlns:a16="http://schemas.microsoft.com/office/drawing/2014/main" id="{C0FA154A-53C2-DBBA-BAD4-DB7C1543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29</a:t>
            </a:fld>
            <a:endParaRPr lang="fr-FR" alt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848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37D3F7D-4101-4A0D-A745-D6E95B767C99}"/>
              </a:ext>
            </a:extLst>
          </p:cNvPr>
          <p:cNvSpPr/>
          <p:nvPr/>
        </p:nvSpPr>
        <p:spPr>
          <a:xfrm>
            <a:off x="2927648" y="2276872"/>
            <a:ext cx="6552728" cy="18212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Bilan du CLS 2019/ 2023 du PETR Nivernais Morvan</a:t>
            </a:r>
          </a:p>
        </p:txBody>
      </p:sp>
      <p:sp>
        <p:nvSpPr>
          <p:cNvPr id="17" name="Espace réservé du numéro de diapositive 17">
            <a:extLst>
              <a:ext uri="{FF2B5EF4-FFF2-40B4-BE49-F238E27FC236}">
                <a16:creationId xmlns:a16="http://schemas.microsoft.com/office/drawing/2014/main" id="{C0FA154A-53C2-DBBA-BAD4-DB7C1543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3</a:t>
            </a:fld>
            <a:endParaRPr lang="fr-FR" alt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0400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37D3F7D-4101-4A0D-A745-D6E95B767C99}"/>
              </a:ext>
            </a:extLst>
          </p:cNvPr>
          <p:cNvSpPr/>
          <p:nvPr/>
        </p:nvSpPr>
        <p:spPr>
          <a:xfrm>
            <a:off x="2279576" y="2276872"/>
            <a:ext cx="7776864" cy="18212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Travail sur les orientations stratégiques du futur CLS du PETR Nivernais Morvan</a:t>
            </a:r>
          </a:p>
        </p:txBody>
      </p:sp>
      <p:sp>
        <p:nvSpPr>
          <p:cNvPr id="17" name="Espace réservé du numéro de diapositive 17">
            <a:extLst>
              <a:ext uri="{FF2B5EF4-FFF2-40B4-BE49-F238E27FC236}">
                <a16:creationId xmlns:a16="http://schemas.microsoft.com/office/drawing/2014/main" id="{C0FA154A-53C2-DBBA-BAD4-DB7C1543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30</a:t>
            </a:fld>
            <a:endParaRPr lang="fr-FR" alt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4277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>
            <a:extLst>
              <a:ext uri="{FF2B5EF4-FFF2-40B4-BE49-F238E27FC236}">
                <a16:creationId xmlns:a16="http://schemas.microsoft.com/office/drawing/2014/main" id="{F665C040-9EB9-498E-A7CA-2EEB33F9F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3589" y="5734051"/>
            <a:ext cx="606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 algn="ctr" eaLnBrk="1" hangingPunct="1">
              <a:buSzPct val="100000"/>
            </a:pPr>
            <a:fld id="{B1EB0E61-51BB-4BAD-B95A-D91C7737D658}" type="slidenum">
              <a:rPr lang="fr-FR" altLang="fr-FR" b="1">
                <a:solidFill>
                  <a:srgbClr val="FFFFFF"/>
                </a:solidFill>
                <a:cs typeface="Arial" panose="020B0604020202020204" pitchFamily="34" charset="0"/>
              </a:rPr>
              <a:pPr algn="ctr" eaLnBrk="1" hangingPunct="1">
                <a:buSzPct val="100000"/>
              </a:pPr>
              <a:t>31</a:t>
            </a:fld>
            <a:endParaRPr lang="fr-FR" altLang="fr-FR" b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58371" name="ZoneTexte 1">
            <a:extLst>
              <a:ext uri="{FF2B5EF4-FFF2-40B4-BE49-F238E27FC236}">
                <a16:creationId xmlns:a16="http://schemas.microsoft.com/office/drawing/2014/main" id="{D9B6722D-16A4-4906-96B0-0A44D57BB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2609850"/>
            <a:ext cx="54737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r-FR" altLang="fr-FR" sz="3000" b="1" dirty="0">
                <a:solidFill>
                  <a:schemeClr val="tx1"/>
                </a:solidFill>
                <a:latin typeface="Calibri" panose="020F0502020204030204" pitchFamily="34" charset="0"/>
              </a:rPr>
              <a:t>Merci de votre attention</a:t>
            </a:r>
          </a:p>
        </p:txBody>
      </p:sp>
      <p:sp>
        <p:nvSpPr>
          <p:cNvPr id="58372" name="Rectangle 5">
            <a:extLst>
              <a:ext uri="{FF2B5EF4-FFF2-40B4-BE49-F238E27FC236}">
                <a16:creationId xmlns:a16="http://schemas.microsoft.com/office/drawing/2014/main" id="{99A6CAF5-BCE5-44E8-A0CE-9576F119B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4599" y="-54605"/>
            <a:ext cx="3816429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 altLang="fr-FR" sz="1100">
                <a:solidFill>
                  <a:srgbClr val="FFFF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							</a:t>
            </a:r>
            <a:endParaRPr lang="fr-FR" altLang="fr-FR">
              <a:solidFill>
                <a:srgbClr val="FFFFFF"/>
              </a:solidFill>
            </a:endParaRPr>
          </a:p>
        </p:txBody>
      </p:sp>
      <p:sp>
        <p:nvSpPr>
          <p:cNvPr id="58373" name="Rectangle 6">
            <a:extLst>
              <a:ext uri="{FF2B5EF4-FFF2-40B4-BE49-F238E27FC236}">
                <a16:creationId xmlns:a16="http://schemas.microsoft.com/office/drawing/2014/main" id="{2BDA3EB0-7D9A-49BA-A0E0-E4BA52F82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5774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 altLang="fr-FR">
              <a:solidFill>
                <a:srgbClr val="FFFFFF"/>
              </a:solidFill>
            </a:endParaRPr>
          </a:p>
        </p:txBody>
      </p:sp>
      <p:sp>
        <p:nvSpPr>
          <p:cNvPr id="58374" name="Rectangle 7">
            <a:extLst>
              <a:ext uri="{FF2B5EF4-FFF2-40B4-BE49-F238E27FC236}">
                <a16:creationId xmlns:a16="http://schemas.microsoft.com/office/drawing/2014/main" id="{816FD1E9-55AE-47DB-A1F0-6152A0A0D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282" y="2066066"/>
            <a:ext cx="210314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 altLang="fr-FR" sz="900" i="1">
                <a:solidFill>
                  <a:srgbClr val="FFFF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altLang="fr-FR">
              <a:solidFill>
                <a:srgbClr val="FFFFFF"/>
              </a:solidFill>
            </a:endParaRPr>
          </a:p>
        </p:txBody>
      </p:sp>
      <p:sp>
        <p:nvSpPr>
          <p:cNvPr id="58375" name="Rectangle 8">
            <a:extLst>
              <a:ext uri="{FF2B5EF4-FFF2-40B4-BE49-F238E27FC236}">
                <a16:creationId xmlns:a16="http://schemas.microsoft.com/office/drawing/2014/main" id="{CFD450EE-D097-4879-A046-29F879763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307" y="5056659"/>
            <a:ext cx="56938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 altLang="fr-FR" sz="900" i="1">
                <a:solidFill>
                  <a:srgbClr val="FFFF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          </a:t>
            </a:r>
            <a:endParaRPr lang="fr-FR" altLang="fr-FR">
              <a:solidFill>
                <a:srgbClr val="FFFFFF"/>
              </a:solidFill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6BE463CF-2B3C-4645-B470-28C5A9EB77FA}"/>
              </a:ext>
            </a:extLst>
          </p:cNvPr>
          <p:cNvCxnSpPr/>
          <p:nvPr/>
        </p:nvCxnSpPr>
        <p:spPr>
          <a:xfrm>
            <a:off x="1627188" y="3213100"/>
            <a:ext cx="925195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numéro de diapositive 17">
            <a:extLst>
              <a:ext uri="{FF2B5EF4-FFF2-40B4-BE49-F238E27FC236}">
                <a16:creationId xmlns:a16="http://schemas.microsoft.com/office/drawing/2014/main" id="{41413197-E01B-43ED-90A4-C1289BD71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31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pic>
        <p:nvPicPr>
          <p:cNvPr id="12" name="Image 13" descr="_Pic1">
            <a:extLst>
              <a:ext uri="{FF2B5EF4-FFF2-40B4-BE49-F238E27FC236}">
                <a16:creationId xmlns:a16="http://schemas.microsoft.com/office/drawing/2014/main" id="{CA78DFAB-9AA9-4B98-B131-58CA942BA4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448" y="5890905"/>
            <a:ext cx="995662" cy="771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37D3F7D-4101-4A0D-A745-D6E95B767C99}"/>
              </a:ext>
            </a:extLst>
          </p:cNvPr>
          <p:cNvSpPr/>
          <p:nvPr/>
        </p:nvSpPr>
        <p:spPr>
          <a:xfrm>
            <a:off x="2927648" y="2276872"/>
            <a:ext cx="6552728" cy="18212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Diagnostic territorial de santé du PETR Nivernais Morvan</a:t>
            </a:r>
          </a:p>
        </p:txBody>
      </p:sp>
      <p:sp>
        <p:nvSpPr>
          <p:cNvPr id="17" name="Espace réservé du numéro de diapositive 17">
            <a:extLst>
              <a:ext uri="{FF2B5EF4-FFF2-40B4-BE49-F238E27FC236}">
                <a16:creationId xmlns:a16="http://schemas.microsoft.com/office/drawing/2014/main" id="{C0FA154A-53C2-DBBA-BAD4-DB7C1543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4</a:t>
            </a:fld>
            <a:endParaRPr lang="fr-FR" alt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39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>
            <a:extLst>
              <a:ext uri="{FF2B5EF4-FFF2-40B4-BE49-F238E27FC236}">
                <a16:creationId xmlns:a16="http://schemas.microsoft.com/office/drawing/2014/main" id="{1BBE26DB-D25B-424B-BD96-829C48817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3588" y="5734050"/>
            <a:ext cx="609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 algn="ctr" eaLnBrk="1" hangingPunct="1">
              <a:buSzPct val="100000"/>
            </a:pPr>
            <a:fld id="{7D11CB3A-8DA7-4B08-A6B3-655C9E8EDDD4}" type="slidenum">
              <a:rPr lang="fr-FR" altLang="fr-FR" sz="1400" b="1">
                <a:solidFill>
                  <a:srgbClr val="FFFFFF"/>
                </a:solidFill>
                <a:cs typeface="Arial" panose="020B0604020202020204" pitchFamily="34" charset="0"/>
              </a:rPr>
              <a:pPr algn="ctr" eaLnBrk="1" hangingPunct="1">
                <a:buSzPct val="100000"/>
              </a:pPr>
              <a:t>5</a:t>
            </a:fld>
            <a:endParaRPr lang="fr-FR" altLang="fr-FR" sz="1400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B1329C-F919-46D2-AA31-729B22787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610" y="1413673"/>
            <a:ext cx="9843886" cy="3141502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fr-FR" b="1" dirty="0">
              <a:solidFill>
                <a:srgbClr val="0070C0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42925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Réalisation un diagnostic territorial de santé du territoire :</a:t>
            </a:r>
            <a:endParaRPr lang="fr-FR" b="1" dirty="0">
              <a:solidFill>
                <a:srgbClr val="0070C0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fr-FR" b="1" dirty="0">
              <a:solidFill>
                <a:prstClr val="black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33513" indent="-542925" algn="just" eaLnBrk="1" hangingPunct="1">
              <a:buClr>
                <a:srgbClr val="C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dirty="0">
                <a:solidFill>
                  <a:schemeClr val="tx1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D’un point de vue quantitatif </a:t>
            </a:r>
          </a:p>
          <a:p>
            <a:pPr marL="1433513" indent="-542925" algn="just" eaLnBrk="1" hangingPunct="1">
              <a:buClr>
                <a:srgbClr val="C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dirty="0">
                <a:solidFill>
                  <a:schemeClr val="tx1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et qualitatif</a:t>
            </a:r>
            <a:endParaRPr lang="fr-FR" b="1" dirty="0">
              <a:solidFill>
                <a:prstClr val="black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fr-FR" b="1" dirty="0">
              <a:solidFill>
                <a:prstClr val="black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42925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Définition d</a:t>
            </a:r>
            <a:r>
              <a:rPr lang="fr-FR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 enjeux du territoire permettant de définir les axes prioritaires du territoire en matière de santé</a:t>
            </a:r>
            <a:r>
              <a:rPr lang="fr-FR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pour le futur CLS </a:t>
            </a:r>
            <a:endParaRPr lang="fr-FR" b="1" dirty="0">
              <a:solidFill>
                <a:prstClr val="black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42925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fr-FR" b="1" dirty="0">
              <a:solidFill>
                <a:prstClr val="black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42925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fr-FR" b="1" dirty="0">
              <a:solidFill>
                <a:prstClr val="black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42925" indent="-542925" algn="just" eaLnBrk="1" hangingPunct="1">
              <a:buSzPct val="100000"/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b="1" dirty="0">
                <a:solidFill>
                  <a:srgbClr val="0070C0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Partage des constats avec les acteurs du territoire impliqués </a:t>
            </a:r>
            <a:endParaRPr lang="fr-FR" dirty="0">
              <a:solidFill>
                <a:srgbClr val="0070C0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E762D23D-8BA1-43E7-922C-50E7C3FAB548}"/>
              </a:ext>
            </a:extLst>
          </p:cNvPr>
          <p:cNvCxnSpPr/>
          <p:nvPr/>
        </p:nvCxnSpPr>
        <p:spPr>
          <a:xfrm>
            <a:off x="809203" y="590434"/>
            <a:ext cx="67151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D94E6C5B-7589-4EEC-B6D7-F3A0FFF3029A}"/>
              </a:ext>
            </a:extLst>
          </p:cNvPr>
          <p:cNvSpPr txBox="1"/>
          <p:nvPr/>
        </p:nvSpPr>
        <p:spPr>
          <a:xfrm>
            <a:off x="983432" y="104571"/>
            <a:ext cx="655647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dirty="0">
                <a:solidFill>
                  <a:schemeClr val="tx1"/>
                </a:solidFill>
                <a:latin typeface="+mn-lt"/>
              </a:rPr>
              <a:t>Objectifs de la mission</a:t>
            </a:r>
            <a:endParaRPr lang="fr-FR" sz="2500" b="1" strike="sngStrike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Espace réservé du numéro de diapositive 17">
            <a:extLst>
              <a:ext uri="{FF2B5EF4-FFF2-40B4-BE49-F238E27FC236}">
                <a16:creationId xmlns:a16="http://schemas.microsoft.com/office/drawing/2014/main" id="{86D2E70F-744D-4F49-ACFA-8F3F28F9B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5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F5B21B-906F-47E5-BAF9-5FF9BD6847E7}"/>
              </a:ext>
            </a:extLst>
          </p:cNvPr>
          <p:cNvSpPr/>
          <p:nvPr/>
        </p:nvSpPr>
        <p:spPr>
          <a:xfrm>
            <a:off x="0" y="-7962"/>
            <a:ext cx="809203" cy="774710"/>
          </a:xfrm>
          <a:prstGeom prst="rect">
            <a:avLst/>
          </a:prstGeom>
          <a:gradFill flip="none" rotWithShape="1">
            <a:gsLst>
              <a:gs pos="0">
                <a:srgbClr val="8496B0">
                  <a:shade val="30000"/>
                  <a:satMod val="115000"/>
                </a:srgbClr>
              </a:gs>
              <a:gs pos="50000">
                <a:srgbClr val="8496B0">
                  <a:shade val="67500"/>
                  <a:satMod val="115000"/>
                </a:srgbClr>
              </a:gs>
              <a:gs pos="100000">
                <a:srgbClr val="8496B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dirty="0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61A15820-A53A-8211-103C-67E702A64DDD}"/>
              </a:ext>
            </a:extLst>
          </p:cNvPr>
          <p:cNvCxnSpPr/>
          <p:nvPr/>
        </p:nvCxnSpPr>
        <p:spPr>
          <a:xfrm>
            <a:off x="7176120" y="6309320"/>
            <a:ext cx="439248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080270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e libre : forme 4">
            <a:extLst>
              <a:ext uri="{FF2B5EF4-FFF2-40B4-BE49-F238E27FC236}">
                <a16:creationId xmlns:a16="http://schemas.microsoft.com/office/drawing/2014/main" id="{18DA30F7-5E5D-4AFA-B42F-F0DEEBFCEB80}"/>
              </a:ext>
            </a:extLst>
          </p:cNvPr>
          <p:cNvSpPr/>
          <p:nvPr/>
        </p:nvSpPr>
        <p:spPr>
          <a:xfrm>
            <a:off x="8688288" y="50798"/>
            <a:ext cx="3412242" cy="408057"/>
          </a:xfrm>
          <a:custGeom>
            <a:avLst/>
            <a:gdLst>
              <a:gd name="connsiteX0" fmla="*/ 0 w 4547327"/>
              <a:gd name="connsiteY0" fmla="*/ 62623 h 626232"/>
              <a:gd name="connsiteX1" fmla="*/ 62623 w 4547327"/>
              <a:gd name="connsiteY1" fmla="*/ 0 h 626232"/>
              <a:gd name="connsiteX2" fmla="*/ 4484704 w 4547327"/>
              <a:gd name="connsiteY2" fmla="*/ 0 h 626232"/>
              <a:gd name="connsiteX3" fmla="*/ 4547327 w 4547327"/>
              <a:gd name="connsiteY3" fmla="*/ 62623 h 626232"/>
              <a:gd name="connsiteX4" fmla="*/ 4547327 w 4547327"/>
              <a:gd name="connsiteY4" fmla="*/ 563609 h 626232"/>
              <a:gd name="connsiteX5" fmla="*/ 4484704 w 4547327"/>
              <a:gd name="connsiteY5" fmla="*/ 626232 h 626232"/>
              <a:gd name="connsiteX6" fmla="*/ 62623 w 4547327"/>
              <a:gd name="connsiteY6" fmla="*/ 626232 h 626232"/>
              <a:gd name="connsiteX7" fmla="*/ 0 w 4547327"/>
              <a:gd name="connsiteY7" fmla="*/ 563609 h 626232"/>
              <a:gd name="connsiteX8" fmla="*/ 0 w 4547327"/>
              <a:gd name="connsiteY8" fmla="*/ 62623 h 6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7327" h="626232">
                <a:moveTo>
                  <a:pt x="0" y="62623"/>
                </a:moveTo>
                <a:cubicBezTo>
                  <a:pt x="0" y="28037"/>
                  <a:pt x="28037" y="0"/>
                  <a:pt x="62623" y="0"/>
                </a:cubicBezTo>
                <a:lnTo>
                  <a:pt x="4484704" y="0"/>
                </a:lnTo>
                <a:cubicBezTo>
                  <a:pt x="4519290" y="0"/>
                  <a:pt x="4547327" y="28037"/>
                  <a:pt x="4547327" y="62623"/>
                </a:cubicBezTo>
                <a:lnTo>
                  <a:pt x="4547327" y="563609"/>
                </a:lnTo>
                <a:cubicBezTo>
                  <a:pt x="4547327" y="598195"/>
                  <a:pt x="4519290" y="626232"/>
                  <a:pt x="4484704" y="626232"/>
                </a:cubicBezTo>
                <a:lnTo>
                  <a:pt x="62623" y="626232"/>
                </a:lnTo>
                <a:cubicBezTo>
                  <a:pt x="28037" y="626232"/>
                  <a:pt x="0" y="598195"/>
                  <a:pt x="0" y="563609"/>
                </a:cubicBezTo>
                <a:lnTo>
                  <a:pt x="0" y="62623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2200" b="1" dirty="0">
                <a:ea typeface="Open Sans Extrabold" panose="020B0906030804020204" pitchFamily="34" charset="0"/>
                <a:cs typeface="Open Sans Extrabold" panose="020B0906030804020204" pitchFamily="34" charset="0"/>
              </a:rPr>
              <a:t>METHODOLOGIE</a:t>
            </a: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4365F8BF-8E9E-49F1-B20B-99A037ED03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4743945"/>
              </p:ext>
            </p:extLst>
          </p:nvPr>
        </p:nvGraphicFramePr>
        <p:xfrm>
          <a:off x="637524" y="1701462"/>
          <a:ext cx="10931083" cy="4316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8" name="Diagramme 17">
            <a:extLst>
              <a:ext uri="{FF2B5EF4-FFF2-40B4-BE49-F238E27FC236}">
                <a16:creationId xmlns:a16="http://schemas.microsoft.com/office/drawing/2014/main" id="{57A1F159-785E-464D-91D4-220E02F692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2514961"/>
              </p:ext>
            </p:extLst>
          </p:nvPr>
        </p:nvGraphicFramePr>
        <p:xfrm>
          <a:off x="897841" y="5709326"/>
          <a:ext cx="11027913" cy="757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D9B5375F-FCB6-4D7B-BF74-1E2F7DE61D43}"/>
              </a:ext>
            </a:extLst>
          </p:cNvPr>
          <p:cNvSpPr/>
          <p:nvPr/>
        </p:nvSpPr>
        <p:spPr>
          <a:xfrm>
            <a:off x="9605278" y="6003473"/>
            <a:ext cx="1509213" cy="39567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FR"/>
          </a:p>
        </p:txBody>
      </p:sp>
      <p:sp>
        <p:nvSpPr>
          <p:cNvPr id="33" name="Espace réservé du numéro de diapositive 17">
            <a:extLst>
              <a:ext uri="{FF2B5EF4-FFF2-40B4-BE49-F238E27FC236}">
                <a16:creationId xmlns:a16="http://schemas.microsoft.com/office/drawing/2014/main" id="{C6D927A3-8A3A-2F1A-E9F3-225D91681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6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7A3A1335-64FB-7CE4-9AA8-4B257AC13F10}"/>
              </a:ext>
            </a:extLst>
          </p:cNvPr>
          <p:cNvSpPr/>
          <p:nvPr/>
        </p:nvSpPr>
        <p:spPr>
          <a:xfrm>
            <a:off x="110771" y="736340"/>
            <a:ext cx="2240814" cy="80386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27 juin : </a:t>
            </a:r>
            <a:r>
              <a:rPr lang="fr-FR" sz="1400" dirty="0"/>
              <a:t>Réunion de démarrage avec référent ARS et animateur CLS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6401D063-A8A8-F83C-E0CC-66B19757DA38}"/>
              </a:ext>
            </a:extLst>
          </p:cNvPr>
          <p:cNvSpPr/>
          <p:nvPr/>
        </p:nvSpPr>
        <p:spPr>
          <a:xfrm>
            <a:off x="2500547" y="5709326"/>
            <a:ext cx="1867261" cy="75760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Juillet : </a:t>
            </a:r>
            <a:r>
              <a:rPr lang="fr-FR" sz="1200" dirty="0"/>
              <a:t>Réception liste partenaires et acteurs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1C66B92B-9EDE-1FBF-7AA9-C2D2E9F5E86C}"/>
              </a:ext>
            </a:extLst>
          </p:cNvPr>
          <p:cNvSpPr/>
          <p:nvPr/>
        </p:nvSpPr>
        <p:spPr>
          <a:xfrm>
            <a:off x="3905316" y="866706"/>
            <a:ext cx="2739308" cy="59799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Points réguliers avec </a:t>
            </a:r>
            <a:r>
              <a:rPr lang="fr-FR" sz="1400" dirty="0"/>
              <a:t>référent ARS et animateur CLS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ED70ADB7-D0C2-ED28-3857-88CE2F8B66F6}"/>
              </a:ext>
            </a:extLst>
          </p:cNvPr>
          <p:cNvSpPr/>
          <p:nvPr/>
        </p:nvSpPr>
        <p:spPr>
          <a:xfrm>
            <a:off x="9408368" y="899278"/>
            <a:ext cx="2362138" cy="6454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Présentation du diagnostic pour partage</a:t>
            </a:r>
          </a:p>
          <a:p>
            <a:pPr algn="ctr"/>
            <a:r>
              <a:rPr lang="fr-FR" sz="1400" b="1" dirty="0"/>
              <a:t>24 / 11 / 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696589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C8CEB89-5E0E-4003-8702-DDD11DD1605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83" y="69038"/>
            <a:ext cx="612453" cy="660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37D3F7D-4101-4A0D-A745-D6E95B767C99}"/>
              </a:ext>
            </a:extLst>
          </p:cNvPr>
          <p:cNvSpPr/>
          <p:nvPr/>
        </p:nvSpPr>
        <p:spPr>
          <a:xfrm>
            <a:off x="2639616" y="620688"/>
            <a:ext cx="8928992" cy="424226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CARACTÉRISTIQUES QUANTITATIVES</a:t>
            </a:r>
          </a:p>
        </p:txBody>
      </p:sp>
      <p:sp>
        <p:nvSpPr>
          <p:cNvPr id="17" name="Espace réservé du numéro de diapositive 17">
            <a:extLst>
              <a:ext uri="{FF2B5EF4-FFF2-40B4-BE49-F238E27FC236}">
                <a16:creationId xmlns:a16="http://schemas.microsoft.com/office/drawing/2014/main" id="{C0FA154A-53C2-DBBA-BAD4-DB7C1543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7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02FAD61-9C61-24D9-17F0-C8DF4941DC7D}"/>
              </a:ext>
            </a:extLst>
          </p:cNvPr>
          <p:cNvSpPr txBox="1"/>
          <p:nvPr/>
        </p:nvSpPr>
        <p:spPr>
          <a:xfrm>
            <a:off x="2855640" y="2817735"/>
            <a:ext cx="79928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4472C4"/>
                </a:solidFill>
                <a:latin typeface="+mn-lt"/>
              </a:rPr>
              <a:t>Le territoire: données socio-démographiques</a:t>
            </a:r>
            <a:endParaRPr kumimoji="0" lang="fr-FR" sz="2800" b="1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Arial Unicode MS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6930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93F2DDFC-DE38-496A-8117-385ABCEB428B}"/>
              </a:ext>
            </a:extLst>
          </p:cNvPr>
          <p:cNvSpPr/>
          <p:nvPr/>
        </p:nvSpPr>
        <p:spPr>
          <a:xfrm>
            <a:off x="8256240" y="0"/>
            <a:ext cx="3978424" cy="476672"/>
          </a:xfrm>
          <a:custGeom>
            <a:avLst/>
            <a:gdLst>
              <a:gd name="connsiteX0" fmla="*/ 0 w 4547327"/>
              <a:gd name="connsiteY0" fmla="*/ 62623 h 626232"/>
              <a:gd name="connsiteX1" fmla="*/ 62623 w 4547327"/>
              <a:gd name="connsiteY1" fmla="*/ 0 h 626232"/>
              <a:gd name="connsiteX2" fmla="*/ 4484704 w 4547327"/>
              <a:gd name="connsiteY2" fmla="*/ 0 h 626232"/>
              <a:gd name="connsiteX3" fmla="*/ 4547327 w 4547327"/>
              <a:gd name="connsiteY3" fmla="*/ 62623 h 626232"/>
              <a:gd name="connsiteX4" fmla="*/ 4547327 w 4547327"/>
              <a:gd name="connsiteY4" fmla="*/ 563609 h 626232"/>
              <a:gd name="connsiteX5" fmla="*/ 4484704 w 4547327"/>
              <a:gd name="connsiteY5" fmla="*/ 626232 h 626232"/>
              <a:gd name="connsiteX6" fmla="*/ 62623 w 4547327"/>
              <a:gd name="connsiteY6" fmla="*/ 626232 h 626232"/>
              <a:gd name="connsiteX7" fmla="*/ 0 w 4547327"/>
              <a:gd name="connsiteY7" fmla="*/ 563609 h 626232"/>
              <a:gd name="connsiteX8" fmla="*/ 0 w 4547327"/>
              <a:gd name="connsiteY8" fmla="*/ 62623 h 6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7327" h="626232">
                <a:moveTo>
                  <a:pt x="0" y="62623"/>
                </a:moveTo>
                <a:cubicBezTo>
                  <a:pt x="0" y="28037"/>
                  <a:pt x="28037" y="0"/>
                  <a:pt x="62623" y="0"/>
                </a:cubicBezTo>
                <a:lnTo>
                  <a:pt x="4484704" y="0"/>
                </a:lnTo>
                <a:cubicBezTo>
                  <a:pt x="4519290" y="0"/>
                  <a:pt x="4547327" y="28037"/>
                  <a:pt x="4547327" y="62623"/>
                </a:cubicBezTo>
                <a:lnTo>
                  <a:pt x="4547327" y="563609"/>
                </a:lnTo>
                <a:cubicBezTo>
                  <a:pt x="4547327" y="598195"/>
                  <a:pt x="4519290" y="626232"/>
                  <a:pt x="4484704" y="626232"/>
                </a:cubicBezTo>
                <a:lnTo>
                  <a:pt x="62623" y="626232"/>
                </a:lnTo>
                <a:cubicBezTo>
                  <a:pt x="28037" y="626232"/>
                  <a:pt x="0" y="598195"/>
                  <a:pt x="0" y="563609"/>
                </a:cubicBezTo>
                <a:lnTo>
                  <a:pt x="0" y="62623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2200" b="1" dirty="0"/>
              <a:t>Le territoire</a:t>
            </a:r>
          </a:p>
        </p:txBody>
      </p:sp>
      <p:sp>
        <p:nvSpPr>
          <p:cNvPr id="5" name="Espace réservé du numéro de diapositive 17">
            <a:extLst>
              <a:ext uri="{FF2B5EF4-FFF2-40B4-BE49-F238E27FC236}">
                <a16:creationId xmlns:a16="http://schemas.microsoft.com/office/drawing/2014/main" id="{52D4EB81-0A30-43A7-8D09-BDA27074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1568608" y="6254750"/>
            <a:ext cx="361256" cy="31301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algn="ctr"/>
            <a:fld id="{2515D12C-E549-4EE5-9378-6F884D50D762}" type="slidenum">
              <a:rPr lang="fr-FR" altLang="fr-FR" smtClean="0">
                <a:solidFill>
                  <a:schemeClr val="bg1"/>
                </a:solidFill>
              </a:rPr>
              <a:pPr algn="ctr"/>
              <a:t>8</a:t>
            </a:fld>
            <a:endParaRPr lang="fr-FR" altLang="fr-FR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FAECF68-5993-EA43-99F0-E4A7B083BE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933" t="10871" b="-4"/>
          <a:stretch/>
        </p:blipFill>
        <p:spPr bwMode="auto">
          <a:xfrm>
            <a:off x="1343472" y="903611"/>
            <a:ext cx="3456384" cy="430469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3611F84-A481-488E-6BE1-09AD081DF50F}"/>
              </a:ext>
            </a:extLst>
          </p:cNvPr>
          <p:cNvSpPr txBox="1"/>
          <p:nvPr/>
        </p:nvSpPr>
        <p:spPr>
          <a:xfrm>
            <a:off x="5879976" y="1951672"/>
            <a:ext cx="41054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  <a:latin typeface="+mn-lt"/>
              </a:rPr>
              <a:t>Territoire rural étendu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  <a:latin typeface="+mn-lt"/>
              </a:rPr>
              <a:t>5 communautés de communes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  <a:latin typeface="+mn-lt"/>
              </a:rPr>
              <a:t>196 communes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1"/>
                </a:solidFill>
                <a:latin typeface="+mn-lt"/>
              </a:rPr>
              <a:t>57 366 habitants en 2020 (INSEE 2020)</a:t>
            </a:r>
          </a:p>
        </p:txBody>
      </p:sp>
    </p:spTree>
    <p:extLst>
      <p:ext uri="{BB962C8B-B14F-4D97-AF65-F5344CB8AC3E}">
        <p14:creationId xmlns:p14="http://schemas.microsoft.com/office/powerpoint/2010/main" val="709857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4433A5-BB1B-88A9-2B24-C5E417D3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59952-1A98-488F-85D2-2E107036CF00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F6A8471-703E-3DE1-0EEC-6CBB92682A90}"/>
              </a:ext>
            </a:extLst>
          </p:cNvPr>
          <p:cNvSpPr txBox="1"/>
          <p:nvPr/>
        </p:nvSpPr>
        <p:spPr>
          <a:xfrm>
            <a:off x="576151" y="797510"/>
            <a:ext cx="107304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+mn-lt"/>
              </a:rPr>
              <a:t>Baisse démographique de 5,6% sur PETR entre 2014 et 2020 , décroissance plus forte que sur la Nièvre (-5,1% sur la période) et la région (-0,7%), la France voyant sa population augmenter de 1,9%. </a:t>
            </a:r>
            <a:r>
              <a:rPr lang="fr-FR" sz="1600" dirty="0">
                <a:solidFill>
                  <a:srgbClr val="C00000"/>
                </a:solidFill>
                <a:latin typeface="+mn-lt"/>
              </a:rPr>
              <a:t>Décroissance sur les 5 EPCI</a:t>
            </a:r>
          </a:p>
          <a:p>
            <a:endParaRPr lang="fr-FR" sz="1600" dirty="0">
              <a:solidFill>
                <a:srgbClr val="C00000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+mn-lt"/>
              </a:rPr>
              <a:t>Taux de natalité </a:t>
            </a:r>
            <a:r>
              <a:rPr lang="fr-FR" sz="1600" dirty="0">
                <a:solidFill>
                  <a:srgbClr val="C00000"/>
                </a:solidFill>
                <a:latin typeface="+mn-lt"/>
              </a:rPr>
              <a:t>inférieur</a:t>
            </a:r>
            <a:r>
              <a:rPr lang="fr-FR" sz="1600" dirty="0">
                <a:solidFill>
                  <a:schemeClr val="tx1"/>
                </a:solidFill>
                <a:latin typeface="+mn-lt"/>
              </a:rPr>
              <a:t> aux territoires de référence: entre 6,2 et 8,9 (Fr: 11,7)</a:t>
            </a: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+mn-lt"/>
              </a:rPr>
              <a:t>Population relativement âgée : 2 fois plus de personnes de plus de 65 ans que de jeunes de moins de 20 ans (indice de vieillissement </a:t>
            </a:r>
            <a:r>
              <a:rPr lang="fr-FR" sz="1600" dirty="0">
                <a:solidFill>
                  <a:srgbClr val="C00000"/>
                </a:solidFill>
                <a:latin typeface="+mn-lt"/>
              </a:rPr>
              <a:t>élevé</a:t>
            </a:r>
            <a:r>
              <a:rPr lang="fr-FR" sz="1600" dirty="0">
                <a:solidFill>
                  <a:schemeClr val="tx1"/>
                </a:solidFill>
                <a:latin typeface="+mn-lt"/>
              </a:rPr>
              <a:t> à 199,8)</a:t>
            </a: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endParaRPr lang="fr-FR" sz="16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C00000"/>
                </a:solidFill>
                <a:latin typeface="+mn-lt"/>
              </a:rPr>
              <a:t>Diminution du nombre de ménage de 3%: </a:t>
            </a:r>
            <a:r>
              <a:rPr lang="fr-FR" sz="1600" dirty="0">
                <a:solidFill>
                  <a:schemeClr val="tx1"/>
                </a:solidFill>
                <a:latin typeface="+mn-lt"/>
              </a:rPr>
              <a:t>Plus de ménages d’une personne (41,8%) et de couples sans enfants (32,8%) et moins de couples avec enfants (16,9% contre 24,8% en Fr)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6F5D054-44AA-D5A0-B779-29335D3FA7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472" y="2693003"/>
            <a:ext cx="5550934" cy="2448272"/>
          </a:xfrm>
          <a:prstGeom prst="rect">
            <a:avLst/>
          </a:prstGeom>
          <a:noFill/>
        </p:spPr>
      </p:pic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1612ED8D-5272-9F7C-BFD3-30BF69109BEE}"/>
              </a:ext>
            </a:extLst>
          </p:cNvPr>
          <p:cNvSpPr/>
          <p:nvPr/>
        </p:nvSpPr>
        <p:spPr>
          <a:xfrm>
            <a:off x="8256240" y="0"/>
            <a:ext cx="3978424" cy="476672"/>
          </a:xfrm>
          <a:custGeom>
            <a:avLst/>
            <a:gdLst>
              <a:gd name="connsiteX0" fmla="*/ 0 w 4547327"/>
              <a:gd name="connsiteY0" fmla="*/ 62623 h 626232"/>
              <a:gd name="connsiteX1" fmla="*/ 62623 w 4547327"/>
              <a:gd name="connsiteY1" fmla="*/ 0 h 626232"/>
              <a:gd name="connsiteX2" fmla="*/ 4484704 w 4547327"/>
              <a:gd name="connsiteY2" fmla="*/ 0 h 626232"/>
              <a:gd name="connsiteX3" fmla="*/ 4547327 w 4547327"/>
              <a:gd name="connsiteY3" fmla="*/ 62623 h 626232"/>
              <a:gd name="connsiteX4" fmla="*/ 4547327 w 4547327"/>
              <a:gd name="connsiteY4" fmla="*/ 563609 h 626232"/>
              <a:gd name="connsiteX5" fmla="*/ 4484704 w 4547327"/>
              <a:gd name="connsiteY5" fmla="*/ 626232 h 626232"/>
              <a:gd name="connsiteX6" fmla="*/ 62623 w 4547327"/>
              <a:gd name="connsiteY6" fmla="*/ 626232 h 626232"/>
              <a:gd name="connsiteX7" fmla="*/ 0 w 4547327"/>
              <a:gd name="connsiteY7" fmla="*/ 563609 h 626232"/>
              <a:gd name="connsiteX8" fmla="*/ 0 w 4547327"/>
              <a:gd name="connsiteY8" fmla="*/ 62623 h 6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7327" h="626232">
                <a:moveTo>
                  <a:pt x="0" y="62623"/>
                </a:moveTo>
                <a:cubicBezTo>
                  <a:pt x="0" y="28037"/>
                  <a:pt x="28037" y="0"/>
                  <a:pt x="62623" y="0"/>
                </a:cubicBezTo>
                <a:lnTo>
                  <a:pt x="4484704" y="0"/>
                </a:lnTo>
                <a:cubicBezTo>
                  <a:pt x="4519290" y="0"/>
                  <a:pt x="4547327" y="28037"/>
                  <a:pt x="4547327" y="62623"/>
                </a:cubicBezTo>
                <a:lnTo>
                  <a:pt x="4547327" y="563609"/>
                </a:lnTo>
                <a:cubicBezTo>
                  <a:pt x="4547327" y="598195"/>
                  <a:pt x="4519290" y="626232"/>
                  <a:pt x="4484704" y="626232"/>
                </a:cubicBezTo>
                <a:lnTo>
                  <a:pt x="62623" y="626232"/>
                </a:lnTo>
                <a:cubicBezTo>
                  <a:pt x="28037" y="626232"/>
                  <a:pt x="0" y="598195"/>
                  <a:pt x="0" y="563609"/>
                </a:cubicBezTo>
                <a:lnTo>
                  <a:pt x="0" y="62623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922" tIns="86922" rIns="86922" bIns="86922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2200" b="1" dirty="0"/>
              <a:t>Indicateurs démographiques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03127AB-749B-5213-E7B6-9582717CB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1749" y="2564904"/>
            <a:ext cx="2135660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5152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24042</TotalTime>
  <Words>4761</Words>
  <Application>Microsoft Office PowerPoint</Application>
  <PresentationFormat>Grand écran</PresentationFormat>
  <Paragraphs>602</Paragraphs>
  <Slides>31</Slides>
  <Notes>26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9" baseType="lpstr">
      <vt:lpstr>Arial</vt:lpstr>
      <vt:lpstr>Arial Narrow</vt:lpstr>
      <vt:lpstr>Calibri</vt:lpstr>
      <vt:lpstr>Calibri Light</vt:lpstr>
      <vt:lpstr>Symbol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celine</dc:creator>
  <cp:lastModifiedBy>Emmanuelle Robert</cp:lastModifiedBy>
  <cp:revision>1628</cp:revision>
  <cp:lastPrinted>2023-11-13T16:38:48Z</cp:lastPrinted>
  <dcterms:created xsi:type="dcterms:W3CDTF">2011-05-09T13:56:05Z</dcterms:created>
  <dcterms:modified xsi:type="dcterms:W3CDTF">2023-11-13T16:40:08Z</dcterms:modified>
</cp:coreProperties>
</file>