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3" r:id="rId6"/>
    <p:sldId id="282" r:id="rId7"/>
    <p:sldId id="283" r:id="rId8"/>
    <p:sldId id="285" r:id="rId9"/>
    <p:sldId id="287" r:id="rId10"/>
    <p:sldId id="286" r:id="rId11"/>
    <p:sldId id="289" r:id="rId12"/>
    <p:sldId id="269" r:id="rId13"/>
    <p:sldId id="271" r:id="rId14"/>
    <p:sldId id="273" r:id="rId15"/>
    <p:sldId id="274" r:id="rId16"/>
    <p:sldId id="278" r:id="rId17"/>
    <p:sldId id="279" r:id="rId18"/>
    <p:sldId id="280" r:id="rId19"/>
  </p:sldIdLst>
  <p:sldSz cx="12192000" cy="6858000"/>
  <p:notesSz cx="6792913" cy="9925050"/>
  <p:embeddedFontLst>
    <p:embeddedFont>
      <p:font typeface="Arial Black" panose="020B0A040201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 Light" panose="00000400000000000000" pitchFamily="2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EJ9r6QCGOumuVNpqBQpjS3XD1q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n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D2BD4A-2066-4605-834C-30A141D93A29}">
  <a:tblStyle styleId="{A9D2BD4A-2066-4605-834C-30A141D93A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3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3596" cy="49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7745" y="1"/>
            <a:ext cx="2943596" cy="49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7076"/>
            <a:ext cx="2943596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:notes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:notes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 txBox="1">
            <a:spLocks noGrp="1"/>
          </p:cNvSpPr>
          <p:nvPr>
            <p:ph type="sldNum" idx="12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451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5" name="Google Shape;15;p26"/>
          <p:cNvPicPr preferRelativeResize="0"/>
          <p:nvPr/>
        </p:nvPicPr>
        <p:blipFill rotWithShape="1">
          <a:blip r:embed="rId12">
            <a:alphaModFix/>
          </a:blip>
          <a:srcRect l="6411" t="10548" r="14686" b="9784"/>
          <a:stretch/>
        </p:blipFill>
        <p:spPr>
          <a:xfrm>
            <a:off x="0" y="0"/>
            <a:ext cx="12192000" cy="692450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6"/>
          <p:cNvSpPr/>
          <p:nvPr/>
        </p:nvSpPr>
        <p:spPr>
          <a:xfrm>
            <a:off x="225425" y="221739"/>
            <a:ext cx="11741150" cy="64810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GIP Pro salarie des médecins généralistes, avec pour ambition de recruter 150 médecins d’ici 2025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4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l="6411" t="10548" r="14686" b="9784"/>
          <a:stretch/>
        </p:blipFill>
        <p:spPr>
          <a:xfrm>
            <a:off x="0" y="-33254"/>
            <a:ext cx="12192000" cy="692450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10160" y="5349594"/>
            <a:ext cx="12192000" cy="15910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2733" y="5570308"/>
            <a:ext cx="2323821" cy="92308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588654" y="112235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"/>
              <a:buNone/>
            </a:pPr>
            <a:r>
              <a:rPr lang="fr-FR" sz="6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fr-FR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6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134360" y="935678"/>
            <a:ext cx="5923280" cy="18773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Groupe d’Animation Territoriale de santé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5363" y="5633156"/>
            <a:ext cx="1552642" cy="93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88109" y="5807281"/>
            <a:ext cx="1849540" cy="58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2132" y="5732352"/>
            <a:ext cx="1113129" cy="65687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1325880" y="3698588"/>
            <a:ext cx="9406774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GAT DU PAYS NIVERNAIS MORVAN du </a:t>
            </a:r>
            <a:r>
              <a:rPr lang="fr-FR" sz="2800" b="1" dirty="0">
                <a:solidFill>
                  <a:srgbClr val="FFC000"/>
                </a:solidFill>
              </a:rPr>
              <a:t>24/11/2023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rgbClr val="FFC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BILAN DU </a:t>
            </a:r>
            <a:r>
              <a:rPr lang="fr-FR" sz="2800" b="1" dirty="0">
                <a:solidFill>
                  <a:srgbClr val="FFC000"/>
                </a:solidFill>
              </a:rPr>
              <a:t>CLS 2019 &gt; 2023</a:t>
            </a:r>
            <a:r>
              <a:rPr lang="fr-FR" sz="2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6AA3ED-336A-11DF-7826-7D544B41A6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6710" y="5726614"/>
            <a:ext cx="1791826" cy="7985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48BF2E-1741-CAC2-398D-8978A9B67E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5177" y="5549177"/>
            <a:ext cx="1424926" cy="10829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/>
        </p:nvSpPr>
        <p:spPr>
          <a:xfrm>
            <a:off x="833219" y="913349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fr-FR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AXE A : Les Soins de Proximité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9470" y="5812962"/>
            <a:ext cx="1213638" cy="60144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15012DD-F95F-8809-5A7D-1406BA795330}"/>
              </a:ext>
            </a:extLst>
          </p:cNvPr>
          <p:cNvSpPr txBox="1"/>
          <p:nvPr/>
        </p:nvSpPr>
        <p:spPr>
          <a:xfrm>
            <a:off x="628817" y="1902588"/>
            <a:ext cx="7385630" cy="475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Améliorer la structuration de l’offre en télémédecine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Veille sur 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l</a:t>
            </a:r>
            <a:r>
              <a:rPr lang="fr-FR" sz="1800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es actions de téléconsultation 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MSP + officines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800" u="none" strike="noStrike" cap="none" dirty="0">
              <a:solidFill>
                <a:srgbClr val="002060"/>
              </a:solidFill>
              <a:latin typeface="Montserrat Light" panose="00000400000000000000" pitchFamily="2" charset="0"/>
              <a:sym typeface="Arial"/>
            </a:endParaRPr>
          </a:p>
          <a:p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Poursuivre et expérimenter le développement de nouveaux modes d’exercice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Promotion du dispositif assistants médicaux et IPA, </a:t>
            </a:r>
            <a:r>
              <a:rPr lang="fr-FR" sz="1800" dirty="0" err="1">
                <a:solidFill>
                  <a:srgbClr val="002060"/>
                </a:solidFill>
                <a:latin typeface="Montserrat Light" panose="00000400000000000000" pitchFamily="2" charset="0"/>
              </a:rPr>
              <a:t>Ass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 Med.,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Améliorer la mobilité en santé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Bus dentaire, </a:t>
            </a:r>
            <a:r>
              <a:rPr lang="fr-FR" sz="1800" dirty="0" err="1">
                <a:solidFill>
                  <a:srgbClr val="002060"/>
                </a:solidFill>
                <a:latin typeface="Montserrat Light" panose="00000400000000000000" pitchFamily="2" charset="0"/>
              </a:rPr>
              <a:t>Médicobus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, </a:t>
            </a:r>
            <a:r>
              <a:rPr lang="fr-FR" sz="1800" dirty="0" err="1">
                <a:solidFill>
                  <a:srgbClr val="002060"/>
                </a:solidFill>
                <a:latin typeface="Montserrat Light" panose="00000400000000000000" pitchFamily="2" charset="0"/>
              </a:rPr>
              <a:t>mobisanté</a:t>
            </a:r>
            <a:endParaRPr lang="fr-FR"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800" u="none" strike="noStrike" cap="none" dirty="0">
              <a:solidFill>
                <a:srgbClr val="002060"/>
              </a:solidFill>
              <a:latin typeface="Montserrat Light" panose="00000400000000000000" pitchFamily="2" charset="0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Accompagner les porteurs de projets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CPTS, MSP, 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nouveaux acteurs du soins</a:t>
            </a:r>
            <a:endParaRPr lang="fr-FR" sz="1800" u="none" strike="noStrike" cap="none" dirty="0">
              <a:solidFill>
                <a:srgbClr val="002060"/>
              </a:solidFill>
              <a:latin typeface="Montserrat Light" panose="00000400000000000000" pitchFamily="2" charset="0"/>
              <a:sym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08D225-2D07-7229-A576-F59F39F5E8C6}"/>
              </a:ext>
            </a:extLst>
          </p:cNvPr>
          <p:cNvSpPr txBox="1"/>
          <p:nvPr/>
        </p:nvSpPr>
        <p:spPr>
          <a:xfrm>
            <a:off x="8014447" y="817580"/>
            <a:ext cx="3881202" cy="392351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</a:pPr>
            <a:r>
              <a:rPr lang="fr-FR" sz="1800" b="1" u="sng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Réalisations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endParaRPr lang="fr-FR"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r>
              <a:rPr lang="fr-FR" sz="1800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Accompagnement des porteurs de CPTS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Promotion des nouveaux modes d’exercices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Déploiement de </a:t>
            </a:r>
            <a:r>
              <a:rPr lang="fr-FR" sz="1800" dirty="0" err="1">
                <a:solidFill>
                  <a:srgbClr val="002060"/>
                </a:solidFill>
                <a:latin typeface="Montserrat Light" panose="00000400000000000000" pitchFamily="2" charset="0"/>
              </a:rPr>
              <a:t>Mobisanté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 HNVY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Téléconsultation en officine dans 5 officines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FE1D748-DF63-8CA4-C935-3A7121952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6136" y="219943"/>
            <a:ext cx="1353303" cy="11190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130CF4D-6D92-B3F3-40D5-25E284706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0421" y="6004486"/>
            <a:ext cx="598396" cy="5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EC3D1CC-992C-A4C7-F2D4-8834F3803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07" y="81024"/>
            <a:ext cx="7587994" cy="6839758"/>
          </a:xfrm>
          <a:prstGeom prst="rect">
            <a:avLst/>
          </a:prstGeom>
        </p:spPr>
      </p:pic>
      <p:sp>
        <p:nvSpPr>
          <p:cNvPr id="16" name="Rectangle 23">
            <a:extLst>
              <a:ext uri="{FF2B5EF4-FFF2-40B4-BE49-F238E27FC236}">
                <a16:creationId xmlns:a16="http://schemas.microsoft.com/office/drawing/2014/main" id="{9FAF0FBF-B241-84A2-5199-274F4A6FB358}"/>
              </a:ext>
            </a:extLst>
          </p:cNvPr>
          <p:cNvSpPr/>
          <p:nvPr/>
        </p:nvSpPr>
        <p:spPr>
          <a:xfrm>
            <a:off x="618403" y="5894867"/>
            <a:ext cx="3991383" cy="736439"/>
          </a:xfrm>
          <a:prstGeom prst="rect">
            <a:avLst/>
          </a:prstGeom>
          <a:gradFill>
            <a:gsLst>
              <a:gs pos="0">
                <a:srgbClr val="006A96"/>
              </a:gs>
              <a:gs pos="100000">
                <a:srgbClr val="009AD9"/>
              </a:gs>
            </a:gsLst>
            <a:path path="circle">
              <a:fillToRect t="100000" r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Nouvelle pratique médicale</a:t>
            </a:r>
          </a:p>
        </p:txBody>
      </p:sp>
      <p:sp>
        <p:nvSpPr>
          <p:cNvPr id="30" name="ZoneTexte 34">
            <a:extLst>
              <a:ext uri="{FF2B5EF4-FFF2-40B4-BE49-F238E27FC236}">
                <a16:creationId xmlns:a16="http://schemas.microsoft.com/office/drawing/2014/main" id="{B7C01B57-F553-AE2D-D500-F6113EA69137}"/>
              </a:ext>
            </a:extLst>
          </p:cNvPr>
          <p:cNvSpPr txBox="1"/>
          <p:nvPr/>
        </p:nvSpPr>
        <p:spPr>
          <a:xfrm>
            <a:off x="3593052" y="1013787"/>
            <a:ext cx="63030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>
                <a:solidFill>
                  <a:srgbClr val="7030A0"/>
                </a:solidFill>
                <a:uFillTx/>
                <a:latin typeface="Arial Black" pitchFamily="34"/>
              </a:rPr>
              <a:t>varzy</a:t>
            </a:r>
          </a:p>
        </p:txBody>
      </p:sp>
      <p:sp>
        <p:nvSpPr>
          <p:cNvPr id="31" name="ZoneTexte 35">
            <a:extLst>
              <a:ext uri="{FF2B5EF4-FFF2-40B4-BE49-F238E27FC236}">
                <a16:creationId xmlns:a16="http://schemas.microsoft.com/office/drawing/2014/main" id="{5D0353A9-5889-7223-D580-F4759C4CB0CE}"/>
              </a:ext>
            </a:extLst>
          </p:cNvPr>
          <p:cNvSpPr txBox="1"/>
          <p:nvPr/>
        </p:nvSpPr>
        <p:spPr>
          <a:xfrm>
            <a:off x="5717505" y="804660"/>
            <a:ext cx="90980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Clamecy</a:t>
            </a:r>
          </a:p>
        </p:txBody>
      </p:sp>
      <p:sp>
        <p:nvSpPr>
          <p:cNvPr id="32" name="ZoneTexte 36">
            <a:extLst>
              <a:ext uri="{FF2B5EF4-FFF2-40B4-BE49-F238E27FC236}">
                <a16:creationId xmlns:a16="http://schemas.microsoft.com/office/drawing/2014/main" id="{89227175-329C-29E1-0E35-06999C36E3AF}"/>
              </a:ext>
            </a:extLst>
          </p:cNvPr>
          <p:cNvSpPr txBox="1"/>
          <p:nvPr/>
        </p:nvSpPr>
        <p:spPr>
          <a:xfrm>
            <a:off x="5523512" y="1845733"/>
            <a:ext cx="79239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Tannay</a:t>
            </a:r>
          </a:p>
        </p:txBody>
      </p:sp>
      <p:sp>
        <p:nvSpPr>
          <p:cNvPr id="33" name="ZoneTexte 37">
            <a:extLst>
              <a:ext uri="{FF2B5EF4-FFF2-40B4-BE49-F238E27FC236}">
                <a16:creationId xmlns:a16="http://schemas.microsoft.com/office/drawing/2014/main" id="{DCCD9D49-DC4A-A297-3594-BC55BA9983E3}"/>
              </a:ext>
            </a:extLst>
          </p:cNvPr>
          <p:cNvSpPr txBox="1"/>
          <p:nvPr/>
        </p:nvSpPr>
        <p:spPr>
          <a:xfrm>
            <a:off x="5677896" y="2594234"/>
            <a:ext cx="93006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Corbigny</a:t>
            </a:r>
          </a:p>
        </p:txBody>
      </p:sp>
      <p:sp>
        <p:nvSpPr>
          <p:cNvPr id="37" name="ZoneTexte 41">
            <a:extLst>
              <a:ext uri="{FF2B5EF4-FFF2-40B4-BE49-F238E27FC236}">
                <a16:creationId xmlns:a16="http://schemas.microsoft.com/office/drawing/2014/main" id="{66FBF94D-1257-028A-E824-7C4BA67B8C90}"/>
              </a:ext>
            </a:extLst>
          </p:cNvPr>
          <p:cNvSpPr txBox="1"/>
          <p:nvPr/>
        </p:nvSpPr>
        <p:spPr>
          <a:xfrm>
            <a:off x="6944072" y="2477420"/>
            <a:ext cx="81752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>
                <a:solidFill>
                  <a:srgbClr val="7030A0"/>
                </a:solidFill>
                <a:uFillTx/>
                <a:latin typeface="Arial Black" pitchFamily="34"/>
              </a:rPr>
              <a:t>Lormes</a:t>
            </a:r>
          </a:p>
        </p:txBody>
      </p:sp>
      <p:sp>
        <p:nvSpPr>
          <p:cNvPr id="38" name="ZoneTexte 42">
            <a:extLst>
              <a:ext uri="{FF2B5EF4-FFF2-40B4-BE49-F238E27FC236}">
                <a16:creationId xmlns:a16="http://schemas.microsoft.com/office/drawing/2014/main" id="{C4C836AE-BCE1-E5D3-EB86-72F630E4A7AF}"/>
              </a:ext>
            </a:extLst>
          </p:cNvPr>
          <p:cNvSpPr txBox="1"/>
          <p:nvPr/>
        </p:nvSpPr>
        <p:spPr>
          <a:xfrm>
            <a:off x="8188972" y="2930174"/>
            <a:ext cx="124835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Ouroux en M</a:t>
            </a:r>
          </a:p>
        </p:txBody>
      </p:sp>
      <p:sp>
        <p:nvSpPr>
          <p:cNvPr id="50" name="ZoneTexte 55">
            <a:extLst>
              <a:ext uri="{FF2B5EF4-FFF2-40B4-BE49-F238E27FC236}">
                <a16:creationId xmlns:a16="http://schemas.microsoft.com/office/drawing/2014/main" id="{D9F6C641-1DD1-F310-1226-0E3566C66589}"/>
              </a:ext>
            </a:extLst>
          </p:cNvPr>
          <p:cNvSpPr txBox="1"/>
          <p:nvPr/>
        </p:nvSpPr>
        <p:spPr>
          <a:xfrm>
            <a:off x="7721206" y="5705752"/>
            <a:ext cx="56938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Luzy</a:t>
            </a:r>
          </a:p>
        </p:txBody>
      </p:sp>
      <p:sp>
        <p:nvSpPr>
          <p:cNvPr id="56" name="ZoneTexte 61">
            <a:extLst>
              <a:ext uri="{FF2B5EF4-FFF2-40B4-BE49-F238E27FC236}">
                <a16:creationId xmlns:a16="http://schemas.microsoft.com/office/drawing/2014/main" id="{7005E4C8-558A-D3DF-6BB0-90E20320A15C}"/>
              </a:ext>
            </a:extLst>
          </p:cNvPr>
          <p:cNvSpPr txBox="1"/>
          <p:nvPr/>
        </p:nvSpPr>
        <p:spPr>
          <a:xfrm>
            <a:off x="6844329" y="4232219"/>
            <a:ext cx="99739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Moulins E</a:t>
            </a:r>
          </a:p>
        </p:txBody>
      </p:sp>
      <p:sp>
        <p:nvSpPr>
          <p:cNvPr id="57" name="ZoneTexte 62">
            <a:extLst>
              <a:ext uri="{FF2B5EF4-FFF2-40B4-BE49-F238E27FC236}">
                <a16:creationId xmlns:a16="http://schemas.microsoft.com/office/drawing/2014/main" id="{14E2F764-CD86-BE06-86DA-310B08CF027D}"/>
              </a:ext>
            </a:extLst>
          </p:cNvPr>
          <p:cNvSpPr txBox="1"/>
          <p:nvPr/>
        </p:nvSpPr>
        <p:spPr>
          <a:xfrm>
            <a:off x="6853287" y="6148875"/>
            <a:ext cx="6545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Fours</a:t>
            </a:r>
          </a:p>
        </p:txBody>
      </p:sp>
      <p:sp>
        <p:nvSpPr>
          <p:cNvPr id="66" name="ZoneTexte 71">
            <a:extLst>
              <a:ext uri="{FF2B5EF4-FFF2-40B4-BE49-F238E27FC236}">
                <a16:creationId xmlns:a16="http://schemas.microsoft.com/office/drawing/2014/main" id="{4895E690-5CE2-86B1-9E2D-F11C621E58B0}"/>
              </a:ext>
            </a:extLst>
          </p:cNvPr>
          <p:cNvSpPr txBox="1"/>
          <p:nvPr/>
        </p:nvSpPr>
        <p:spPr>
          <a:xfrm>
            <a:off x="4457194" y="4101095"/>
            <a:ext cx="106631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St Benin A</a:t>
            </a: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id="{EECB69B6-DC17-0B2E-E8ED-1F7DE272F672}"/>
              </a:ext>
            </a:extLst>
          </p:cNvPr>
          <p:cNvSpPr/>
          <p:nvPr/>
        </p:nvSpPr>
        <p:spPr>
          <a:xfrm>
            <a:off x="987971" y="3496299"/>
            <a:ext cx="1533678" cy="1324261"/>
          </a:xfrm>
          <a:prstGeom prst="rect">
            <a:avLst/>
          </a:pr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IPA, Assistant médicaux et protocole de coopération</a:t>
            </a:r>
          </a:p>
        </p:txBody>
      </p:sp>
      <p:sp>
        <p:nvSpPr>
          <p:cNvPr id="74" name="Organigramme : Connecteur 10">
            <a:extLst>
              <a:ext uri="{FF2B5EF4-FFF2-40B4-BE49-F238E27FC236}">
                <a16:creationId xmlns:a16="http://schemas.microsoft.com/office/drawing/2014/main" id="{BABC3816-7EBE-1A9B-7B93-18D84A245BB6}"/>
              </a:ext>
            </a:extLst>
          </p:cNvPr>
          <p:cNvSpPr/>
          <p:nvPr/>
        </p:nvSpPr>
        <p:spPr>
          <a:xfrm>
            <a:off x="8137593" y="5894867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78" name="Organigramme : Connecteur 10">
            <a:extLst>
              <a:ext uri="{FF2B5EF4-FFF2-40B4-BE49-F238E27FC236}">
                <a16:creationId xmlns:a16="http://schemas.microsoft.com/office/drawing/2014/main" id="{D16F91E9-31B6-CAB8-00DE-E771BB864D9A}"/>
              </a:ext>
            </a:extLst>
          </p:cNvPr>
          <p:cNvSpPr/>
          <p:nvPr/>
        </p:nvSpPr>
        <p:spPr>
          <a:xfrm>
            <a:off x="6562058" y="5763346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FFFFFF"/>
                </a:solidFill>
                <a:latin typeface="Calibri"/>
              </a:rPr>
              <a:t>1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9" name="Organigramme : Connecteur 10">
            <a:extLst>
              <a:ext uri="{FF2B5EF4-FFF2-40B4-BE49-F238E27FC236}">
                <a16:creationId xmlns:a16="http://schemas.microsoft.com/office/drawing/2014/main" id="{606E90A0-7727-A69C-4645-289B968EC3EB}"/>
              </a:ext>
            </a:extLst>
          </p:cNvPr>
          <p:cNvSpPr/>
          <p:nvPr/>
        </p:nvSpPr>
        <p:spPr>
          <a:xfrm>
            <a:off x="4529601" y="4351072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FFFFFF"/>
                </a:solidFill>
                <a:latin typeface="Calibri"/>
              </a:rPr>
              <a:t>1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1" name="Organigramme : Connecteur 10">
            <a:extLst>
              <a:ext uri="{FF2B5EF4-FFF2-40B4-BE49-F238E27FC236}">
                <a16:creationId xmlns:a16="http://schemas.microsoft.com/office/drawing/2014/main" id="{6D47F903-8843-501C-7328-79326FDE81D7}"/>
              </a:ext>
            </a:extLst>
          </p:cNvPr>
          <p:cNvSpPr/>
          <p:nvPr/>
        </p:nvSpPr>
        <p:spPr>
          <a:xfrm>
            <a:off x="6306561" y="1798970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FFFFFF"/>
                </a:solidFill>
                <a:latin typeface="Calibri"/>
              </a:rPr>
              <a:t>1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3" name="Organigramme : Connecteur 10">
            <a:extLst>
              <a:ext uri="{FF2B5EF4-FFF2-40B4-BE49-F238E27FC236}">
                <a16:creationId xmlns:a16="http://schemas.microsoft.com/office/drawing/2014/main" id="{1FBEBD84-90AE-943E-F483-E051A8A6DA25}"/>
              </a:ext>
            </a:extLst>
          </p:cNvPr>
          <p:cNvSpPr/>
          <p:nvPr/>
        </p:nvSpPr>
        <p:spPr>
          <a:xfrm>
            <a:off x="6912570" y="3870592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FFFFFF"/>
                </a:solidFill>
                <a:latin typeface="Calibri"/>
              </a:rPr>
              <a:t>1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rganigramme : Connecteur 10">
            <a:extLst>
              <a:ext uri="{FF2B5EF4-FFF2-40B4-BE49-F238E27FC236}">
                <a16:creationId xmlns:a16="http://schemas.microsoft.com/office/drawing/2014/main" id="{C621D960-8A70-AABA-4CD6-C11CEDA9D7D8}"/>
              </a:ext>
            </a:extLst>
          </p:cNvPr>
          <p:cNvSpPr/>
          <p:nvPr/>
        </p:nvSpPr>
        <p:spPr>
          <a:xfrm>
            <a:off x="6540475" y="2412218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4" name="Organigramme : Connecteur 10">
            <a:extLst>
              <a:ext uri="{FF2B5EF4-FFF2-40B4-BE49-F238E27FC236}">
                <a16:creationId xmlns:a16="http://schemas.microsoft.com/office/drawing/2014/main" id="{577EA0C9-3391-028D-7611-4A715E5D3FDF}"/>
              </a:ext>
            </a:extLst>
          </p:cNvPr>
          <p:cNvSpPr/>
          <p:nvPr/>
        </p:nvSpPr>
        <p:spPr>
          <a:xfrm>
            <a:off x="7841719" y="3068674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FFFFFF"/>
                </a:solidFill>
                <a:latin typeface="Calibri"/>
              </a:rPr>
              <a:t>1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Organigramme : Connecteur 10">
            <a:extLst>
              <a:ext uri="{FF2B5EF4-FFF2-40B4-BE49-F238E27FC236}">
                <a16:creationId xmlns:a16="http://schemas.microsoft.com/office/drawing/2014/main" id="{588C1006-ED77-14A2-8F87-C7094D0B2D67}"/>
              </a:ext>
            </a:extLst>
          </p:cNvPr>
          <p:cNvSpPr/>
          <p:nvPr/>
        </p:nvSpPr>
        <p:spPr>
          <a:xfrm>
            <a:off x="7230715" y="2003601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7" name="Organigramme : Connecteur 10">
            <a:extLst>
              <a:ext uri="{FF2B5EF4-FFF2-40B4-BE49-F238E27FC236}">
                <a16:creationId xmlns:a16="http://schemas.microsoft.com/office/drawing/2014/main" id="{7F5020D4-1A1C-A6F1-1A3D-5F39ABAB0961}"/>
              </a:ext>
            </a:extLst>
          </p:cNvPr>
          <p:cNvSpPr/>
          <p:nvPr/>
        </p:nvSpPr>
        <p:spPr>
          <a:xfrm>
            <a:off x="5775687" y="979876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4878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706582" y="571107"/>
            <a:ext cx="10515600" cy="9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 sz="3100" b="1" dirty="0">
                <a:solidFill>
                  <a:srgbClr val="0070C0"/>
                </a:solidFill>
                <a:latin typeface="+mn-lt"/>
                <a:ea typeface="Arial"/>
                <a:cs typeface="Arial"/>
                <a:sym typeface="Arial"/>
              </a:rPr>
              <a:t>Les télé-expertises de la plateforme régionale </a:t>
            </a:r>
            <a:r>
              <a:rPr lang="fr-FR" sz="3100" b="1" dirty="0" err="1">
                <a:solidFill>
                  <a:srgbClr val="0070C0"/>
                </a:solidFill>
                <a:latin typeface="+mn-lt"/>
                <a:ea typeface="Arial"/>
                <a:cs typeface="Arial"/>
                <a:sym typeface="Arial"/>
              </a:rPr>
              <a:t>Telmi</a:t>
            </a:r>
            <a:r>
              <a:rPr lang="fr-FR" sz="3100" b="1" dirty="0">
                <a:solidFill>
                  <a:srgbClr val="0070C0"/>
                </a:solidFill>
                <a:latin typeface="+mn-lt"/>
                <a:ea typeface="Arial"/>
                <a:cs typeface="Arial"/>
                <a:sym typeface="Arial"/>
              </a:rPr>
              <a:t> </a:t>
            </a:r>
            <a:br>
              <a:rPr lang="fr-FR" dirty="0">
                <a:solidFill>
                  <a:srgbClr val="0070C0"/>
                </a:solidFill>
                <a:latin typeface="Montserrat Light" panose="020B0604020202020204" charset="0"/>
              </a:rPr>
            </a:br>
            <a:endParaRPr dirty="0">
              <a:solidFill>
                <a:srgbClr val="0070C0"/>
              </a:solidFill>
              <a:latin typeface="Montserrat Light" panose="020B0604020202020204" charset="0"/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706581" y="6205977"/>
            <a:ext cx="6899075" cy="64629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 pharmacies proposant de la </a:t>
            </a:r>
            <a:r>
              <a:rPr lang="fr-FR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Téléconsulation</a:t>
            </a:r>
            <a:r>
              <a:rPr lang="fr-FR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en officines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rgbClr val="FF0000"/>
                </a:solidFill>
              </a:rPr>
              <a:t>5 EHPAD Connectées en télé-expertise</a:t>
            </a:r>
            <a:endParaRPr lang="fr-FR"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EF7419-10E8-632E-7F41-C5278AAE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1" y="1123799"/>
            <a:ext cx="4702992" cy="47662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DB4656A-0CC2-53AC-63BD-3046C7D704C9}"/>
              </a:ext>
            </a:extLst>
          </p:cNvPr>
          <p:cNvSpPr txBox="1"/>
          <p:nvPr/>
        </p:nvSpPr>
        <p:spPr>
          <a:xfrm>
            <a:off x="5809130" y="1188343"/>
            <a:ext cx="6086520" cy="4801314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</a:pPr>
            <a:r>
              <a:rPr lang="fr-FR" sz="1800" b="1" u="sng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Réalisations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endParaRPr lang="fr-FR" sz="18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1800" b="1" dirty="0" err="1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téléAVC</a:t>
            </a:r>
            <a:r>
              <a:rPr lang="fr-FR" sz="1800" b="1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 et Télé-neurologie : </a:t>
            </a:r>
            <a:r>
              <a:rPr lang="fr-FR" sz="1800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4 centres hospitaliers (Nevers, Cosne, Clamecy et Decize) et leurs services d’urgence bénéficient de l’expertise du CHU de Dijon 24h/24 et 7jours/7. Plus de 800 actes chaque année.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1800" dirty="0">
              <a:solidFill>
                <a:srgbClr val="002060"/>
              </a:solidFill>
              <a:latin typeface="Montserrat Light" panose="020B0604020202020204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télé dermatologie :</a:t>
            </a:r>
            <a:r>
              <a:rPr lang="fr-FR" sz="1800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 7 sur le PNM avec près de 400 actes par an. Les centres experts le CHU de Dijon et le centre hospitalier de Chalon sur Saône.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1800" dirty="0">
              <a:solidFill>
                <a:srgbClr val="002060"/>
              </a:solidFill>
              <a:latin typeface="Montserrat Light" panose="020B060402020202020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télé cardiologie :</a:t>
            </a:r>
            <a:r>
              <a:rPr lang="fr-FR" sz="1800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 6 sur le PNM  avec 171 actes en 2021. Les centres experts sont les CH de Nevers et de Dijon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1800" dirty="0">
              <a:solidFill>
                <a:srgbClr val="002060"/>
              </a:solidFill>
              <a:latin typeface="Montserrat Light" panose="020B060402020202020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télé rhumatologie</a:t>
            </a:r>
            <a:r>
              <a:rPr lang="fr-FR" sz="1800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 : 4 sites équipés sur le PNM</a:t>
            </a:r>
            <a:endParaRPr lang="fr-FR" sz="1800" dirty="0">
              <a:solidFill>
                <a:srgbClr val="002060"/>
              </a:solidFill>
              <a:latin typeface="Montserrat Light" panose="020B0604020202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/>
        </p:nvSpPr>
        <p:spPr>
          <a:xfrm>
            <a:off x="2564885" y="602719"/>
            <a:ext cx="639062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lang="fr-FR" sz="2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AXE B 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lang="fr-FR" sz="2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L’offre médico sociale</a:t>
            </a:r>
            <a:endParaRPr sz="2800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554D3FB-714B-105B-DD82-5BE862FD78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3000"/>
                    </a14:imgEffect>
                    <a14:imgEffect>
                      <a14:brightnessContrast bright="17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3119" y="5094674"/>
            <a:ext cx="2232592" cy="155728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933FC51-EAA6-1846-E874-9B329466A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137" y="331844"/>
            <a:ext cx="2078748" cy="1021126"/>
          </a:xfrm>
          <a:prstGeom prst="rect">
            <a:avLst/>
          </a:prstGeom>
        </p:spPr>
      </p:pic>
      <p:pic>
        <p:nvPicPr>
          <p:cNvPr id="8" name="Google Shape;179;p10">
            <a:extLst>
              <a:ext uri="{FF2B5EF4-FFF2-40B4-BE49-F238E27FC236}">
                <a16:creationId xmlns:a16="http://schemas.microsoft.com/office/drawing/2014/main" id="{2E245F5F-465D-C494-B467-D7DEC296A56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57905" y="5939543"/>
            <a:ext cx="1233231" cy="62092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B0C6427-BB58-6EBE-6004-7BBC35E2AEB4}"/>
              </a:ext>
            </a:extLst>
          </p:cNvPr>
          <p:cNvSpPr txBox="1"/>
          <p:nvPr/>
        </p:nvSpPr>
        <p:spPr>
          <a:xfrm>
            <a:off x="7943170" y="219919"/>
            <a:ext cx="4058191" cy="590931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</a:pPr>
            <a:r>
              <a:rPr lang="fr-FR" sz="1800" b="1" u="sng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Réalisations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endParaRPr lang="fr-FR" sz="18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Conférences des financeurs :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rgbClr val="002060"/>
                </a:solidFill>
                <a:latin typeface="Montserrat Light" panose="00000400000000000000" pitchFamily="2" charset="0"/>
              </a:rPr>
              <a:t>242 000 Euros 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d’actions financées           en faveur des porteurs de projets du Pays Nivernais Morvan </a:t>
            </a:r>
            <a:endParaRPr lang="fr-FR" sz="1800" dirty="0">
              <a:solidFill>
                <a:srgbClr val="002060"/>
              </a:solidFill>
              <a:latin typeface="Montserrat Light" panose="020B0604020202020204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1800" dirty="0">
              <a:solidFill>
                <a:srgbClr val="002060"/>
              </a:solidFill>
              <a:latin typeface="Montserrat Light" panose="020B0604020202020204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Mieux vieillir en Nivernais Morvan :</a:t>
            </a:r>
            <a:r>
              <a:rPr lang="fr-FR" sz="1800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Lancement d’une action prospective sur les nouveaux services et infrastructures à développer pour nos ainés</a:t>
            </a:r>
          </a:p>
          <a:p>
            <a:endParaRPr lang="fr-FR" sz="1800" dirty="0">
              <a:solidFill>
                <a:srgbClr val="002060"/>
              </a:solidFill>
              <a:latin typeface="Montserrat Ligh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résidences autonomie  du PNM </a:t>
            </a:r>
            <a:endParaRPr lang="fr-FR" sz="18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121 places ouvertes et réparties sur le territoire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1800" dirty="0">
              <a:solidFill>
                <a:srgbClr val="002060"/>
              </a:solidFill>
              <a:latin typeface="Montserrat Ligh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002060"/>
                </a:solidFill>
                <a:latin typeface="Montserrat Light" panose="00000400000000000000" pitchFamily="2" charset="0"/>
              </a:rPr>
              <a:t>Habitat </a:t>
            </a:r>
            <a:r>
              <a:rPr lang="fr-FR" sz="1800" b="1" dirty="0" err="1">
                <a:solidFill>
                  <a:srgbClr val="002060"/>
                </a:solidFill>
                <a:latin typeface="Montserrat Light" panose="00000400000000000000" pitchFamily="2" charset="0"/>
              </a:rPr>
              <a:t>inclusf</a:t>
            </a: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 du PNM </a:t>
            </a:r>
            <a:endParaRPr lang="fr-FR" sz="18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12 places ouvertes et réparties sur le territoire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563A17-1A0D-9E8F-CE62-4E5D73AE6111}"/>
              </a:ext>
            </a:extLst>
          </p:cNvPr>
          <p:cNvSpPr txBox="1"/>
          <p:nvPr/>
        </p:nvSpPr>
        <p:spPr>
          <a:xfrm>
            <a:off x="436536" y="1478024"/>
            <a:ext cx="789723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Promouvoir les dispositifs sur le « bien vieillir » et </a:t>
            </a:r>
          </a:p>
          <a:p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renforcer le repérage des risques de fragilité</a:t>
            </a:r>
          </a:p>
          <a:p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Light" panose="00000400000000000000" pitchFamily="2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Sélection des projets soumis en conférence des financeurs</a:t>
            </a:r>
            <a:endParaRPr lang="fr-FR"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  <a:tabLst/>
              <a:defRPr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Engagement d’une action Pays/CD sur le bien vieillir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Light" panose="00000400000000000000" pitchFamily="2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Light" panose="000004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Améliorer les conditions de vie des personnes en situation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de handicap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Light" panose="00000400000000000000" pitchFamily="2" charset="0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Suivi des projets habitats inclusif et logements autonomie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Déploiement de la plateforme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de répit aux aidants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latin typeface="Montserrat Light" panose="00000400000000000000" pitchFamily="2" charset="0"/>
            </a:endParaRPr>
          </a:p>
        </p:txBody>
      </p:sp>
      <p:pic>
        <p:nvPicPr>
          <p:cNvPr id="5" name="Google Shape;222;p15">
            <a:extLst>
              <a:ext uri="{FF2B5EF4-FFF2-40B4-BE49-F238E27FC236}">
                <a16:creationId xmlns:a16="http://schemas.microsoft.com/office/drawing/2014/main" id="{90538386-6699-4B4B-9D2D-3558B475116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56205" y="5498403"/>
            <a:ext cx="1686965" cy="1150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69259A9-42C4-7AF8-07C8-4EDC3216B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262" y="4569265"/>
            <a:ext cx="2210445" cy="1203220"/>
          </a:xfrm>
          <a:prstGeom prst="rect">
            <a:avLst/>
          </a:prstGeom>
        </p:spPr>
      </p:pic>
      <p:sp>
        <p:nvSpPr>
          <p:cNvPr id="241" name="Google Shape;241;p18"/>
          <p:cNvSpPr txBox="1"/>
          <p:nvPr/>
        </p:nvSpPr>
        <p:spPr>
          <a:xfrm>
            <a:off x="852137" y="471903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800"/>
              <a:buFont typeface="Arial"/>
              <a:buNone/>
            </a:pPr>
            <a:r>
              <a:rPr lang="fr-FR" sz="2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AXE C : Prévention de proximité</a:t>
            </a:r>
            <a:endParaRPr sz="2800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58E561-830C-DFA8-CCE1-1CB61F4366B3}"/>
              </a:ext>
            </a:extLst>
          </p:cNvPr>
          <p:cNvSpPr txBox="1"/>
          <p:nvPr/>
        </p:nvSpPr>
        <p:spPr>
          <a:xfrm>
            <a:off x="438266" y="1116382"/>
            <a:ext cx="11043819" cy="475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Promouvoir la démarche </a:t>
            </a:r>
            <a:r>
              <a:rPr lang="fr-FR" sz="1800" b="1" u="none" strike="noStrike" cap="none" dirty="0" err="1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Pass</a:t>
            </a: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-Santé Jeunes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002060"/>
                </a:solidFill>
                <a:latin typeface="Montserrat Light" panose="00000400000000000000" pitchFamily="2" charset="0"/>
              </a:rPr>
              <a:t>Soutenir, coordonner, initier les actions de prévention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Prévenir les conduites addictives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Prévenir les conduites addictives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Promouvoir les l’acquisition des Compétences Psychosociales</a:t>
            </a:r>
          </a:p>
          <a:p>
            <a:pPr>
              <a:lnSpc>
                <a:spcPct val="150000"/>
              </a:lnSpc>
            </a:pPr>
            <a:endParaRPr lang="fr-FR" sz="1800" b="1" u="none" strike="noStrike" cap="none" dirty="0">
              <a:solidFill>
                <a:srgbClr val="002060"/>
              </a:solidFill>
              <a:latin typeface="Montserrat Light" panose="00000400000000000000" pitchFamily="2" charset="0"/>
              <a:sym typeface="Arial"/>
            </a:endParaRPr>
          </a:p>
          <a:p>
            <a:pPr>
              <a:lnSpc>
                <a:spcPct val="150000"/>
              </a:lnSpc>
            </a:pPr>
            <a:endParaRPr lang="fr-FR" sz="18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	</a:t>
            </a:r>
          </a:p>
        </p:txBody>
      </p:sp>
      <p:pic>
        <p:nvPicPr>
          <p:cNvPr id="240" name="Google Shape;24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4286" y="228879"/>
            <a:ext cx="1939508" cy="138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9;p10">
            <a:extLst>
              <a:ext uri="{FF2B5EF4-FFF2-40B4-BE49-F238E27FC236}">
                <a16:creationId xmlns:a16="http://schemas.microsoft.com/office/drawing/2014/main" id="{E72069D1-BD48-79FD-14B9-FFF36E1759C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263" y="5039249"/>
            <a:ext cx="1233231" cy="62092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Google Shape;178;p10">
            <a:extLst>
              <a:ext uri="{FF2B5EF4-FFF2-40B4-BE49-F238E27FC236}">
                <a16:creationId xmlns:a16="http://schemas.microsoft.com/office/drawing/2014/main" id="{9278E452-7179-B389-6803-613854F8A71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4407" y="5741618"/>
            <a:ext cx="1213638" cy="60144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832248C-27CB-A785-F461-53EBCBD140D0}"/>
              </a:ext>
            </a:extLst>
          </p:cNvPr>
          <p:cNvSpPr txBox="1"/>
          <p:nvPr/>
        </p:nvSpPr>
        <p:spPr>
          <a:xfrm>
            <a:off x="8032830" y="277794"/>
            <a:ext cx="4016414" cy="563231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</a:pPr>
            <a:r>
              <a:rPr lang="fr-FR" sz="1800" b="1" u="sng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Réalisations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endParaRPr lang="fr-FR" sz="18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1800" b="1" dirty="0" err="1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Pass</a:t>
            </a:r>
            <a:r>
              <a:rPr lang="fr-FR" sz="1800" b="1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 santé jeunes :</a:t>
            </a:r>
            <a:r>
              <a:rPr lang="fr-FR" sz="1800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3 ½ journées PNM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 d’actions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  <a:ea typeface="Calibri"/>
                <a:cs typeface="Calibri"/>
                <a:sym typeface="Calibri"/>
              </a:rPr>
              <a:t>+ 1 conférence départementale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2060"/>
              </a:solidFill>
              <a:latin typeface="Montserrat Light" panose="020B0604020202020204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Prévention siglée PAYS  :</a:t>
            </a:r>
            <a:r>
              <a:rPr lang="fr-FR" sz="1800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Lutte contre les tiques </a:t>
            </a:r>
            <a:r>
              <a:rPr lang="fr-FR" b="1" dirty="0">
                <a:solidFill>
                  <a:srgbClr val="00B050"/>
                </a:solidFill>
                <a:latin typeface="Montserrat Light" panose="00000400000000000000" pitchFamily="2" charset="0"/>
              </a:rPr>
              <a:t>+600 familles</a:t>
            </a:r>
          </a:p>
          <a:p>
            <a:pPr>
              <a:lnSpc>
                <a:spcPct val="150000"/>
              </a:lnSpc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Formation perturbateurs endocriniens </a:t>
            </a:r>
            <a:r>
              <a:rPr lang="fr-FR" b="1" dirty="0">
                <a:solidFill>
                  <a:srgbClr val="00B050"/>
                </a:solidFill>
                <a:latin typeface="Montserrat Light" panose="00000400000000000000" pitchFamily="2" charset="0"/>
              </a:rPr>
              <a:t>12 professionnels PNM</a:t>
            </a:r>
          </a:p>
          <a:p>
            <a:pPr>
              <a:lnSpc>
                <a:spcPct val="150000"/>
              </a:lnSpc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Campagne mesure Radon </a:t>
            </a:r>
            <a:r>
              <a:rPr lang="fr-FR" b="1" dirty="0">
                <a:solidFill>
                  <a:srgbClr val="00B050"/>
                </a:solidFill>
                <a:latin typeface="Montserrat Light" panose="00000400000000000000" pitchFamily="2" charset="0"/>
              </a:rPr>
              <a:t>150 part.</a:t>
            </a:r>
          </a:p>
          <a:p>
            <a:endParaRPr lang="fr-FR" sz="1800" dirty="0">
              <a:solidFill>
                <a:srgbClr val="002060"/>
              </a:solidFill>
              <a:latin typeface="Montserrat Ligh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Suivi et </a:t>
            </a:r>
            <a:r>
              <a:rPr lang="fr-FR" sz="1800" b="1" u="none" strike="noStrike" cap="none" dirty="0" err="1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coordinaton</a:t>
            </a: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 du RAAPS</a:t>
            </a:r>
            <a:endParaRPr lang="fr-FR" sz="18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>
              <a:buClr>
                <a:schemeClr val="accent4"/>
              </a:buClr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Réunion semestrielle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1800" dirty="0">
              <a:solidFill>
                <a:srgbClr val="002060"/>
              </a:solidFill>
              <a:latin typeface="Montserrat Ligh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Addiction</a:t>
            </a:r>
            <a:r>
              <a:rPr lang="fr-FR" sz="1800" b="1" dirty="0">
                <a:solidFill>
                  <a:srgbClr val="002060"/>
                </a:solidFill>
                <a:latin typeface="Montserrat Light" panose="00000400000000000000" pitchFamily="2" charset="0"/>
              </a:rPr>
              <a:t> - France Nevers</a:t>
            </a:r>
          </a:p>
          <a:p>
            <a:pPr>
              <a:buClr>
                <a:schemeClr val="accent4"/>
              </a:buClr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Projet dynamisation du recours aux consultations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C870E4-1B8B-37CE-8F63-FC5C4BE21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96" y="5703312"/>
            <a:ext cx="701725" cy="76751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8587BEB-A516-B42C-D640-EA3A03A0B907}"/>
              </a:ext>
            </a:extLst>
          </p:cNvPr>
          <p:cNvSpPr txBox="1"/>
          <p:nvPr/>
        </p:nvSpPr>
        <p:spPr>
          <a:xfrm>
            <a:off x="682692" y="6432160"/>
            <a:ext cx="11509308" cy="63094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&gt;&gt; 362 actions menées par les acteurs de la prévention en 2022 dans le 58 et </a:t>
            </a:r>
            <a:r>
              <a:rPr lang="fr-FR" sz="1400" b="1" u="sng" dirty="0">
                <a:solidFill>
                  <a:srgbClr val="FF0000"/>
                </a:solidFill>
                <a:latin typeface="Montserrat Light" panose="00000400000000000000" pitchFamily="2" charset="0"/>
              </a:rPr>
              <a:t>seulement 79 réalisées au sein du PNM</a:t>
            </a:r>
          </a:p>
          <a:p>
            <a:endParaRPr lang="fr-FR" sz="14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075E58A-B590-3AC6-1EF1-1D346CA23917}"/>
              </a:ext>
            </a:extLst>
          </p:cNvPr>
          <p:cNvSpPr/>
          <p:nvPr/>
        </p:nvSpPr>
        <p:spPr>
          <a:xfrm rot="20258799">
            <a:off x="5107056" y="4737235"/>
            <a:ext cx="3033234" cy="1336162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rial Black" panose="020B0A04020102020204" pitchFamily="34" charset="0"/>
              </a:rPr>
              <a:t>Formations CPS </a:t>
            </a:r>
          </a:p>
          <a:p>
            <a:pPr algn="ctr"/>
            <a:r>
              <a:rPr lang="fr-FR" sz="1600" dirty="0">
                <a:latin typeface="Arial Black" panose="020B0A04020102020204" pitchFamily="34" charset="0"/>
              </a:rPr>
              <a:t>200 élèves</a:t>
            </a:r>
          </a:p>
          <a:p>
            <a:pPr algn="ctr"/>
            <a:r>
              <a:rPr lang="fr-FR" sz="1600" dirty="0">
                <a:latin typeface="Arial Black" panose="020B0A04020102020204" pitchFamily="34" charset="0"/>
              </a:rPr>
              <a:t>78 professionnels</a:t>
            </a:r>
          </a:p>
        </p:txBody>
      </p:sp>
      <p:pic>
        <p:nvPicPr>
          <p:cNvPr id="15" name="Google Shape;282;p21">
            <a:extLst>
              <a:ext uri="{FF2B5EF4-FFF2-40B4-BE49-F238E27FC236}">
                <a16:creationId xmlns:a16="http://schemas.microsoft.com/office/drawing/2014/main" id="{605CF93B-033A-275E-7083-228561F1677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0232" y="3315708"/>
            <a:ext cx="1080288" cy="475639"/>
          </a:xfrm>
          <a:prstGeom prst="rect">
            <a:avLst/>
          </a:prstGeom>
          <a:noFill/>
          <a:ln>
            <a:noFill/>
          </a:ln>
          <a:effectLst>
            <a:outerShdw blurRad="368300" dist="38100" dir="13500000" algn="br" rotWithShape="0">
              <a:srgbClr val="FF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F9E1131-A11E-3E7C-65E2-4D54251D57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2956" y="2557826"/>
            <a:ext cx="538646" cy="589542"/>
          </a:xfrm>
          <a:prstGeom prst="rect">
            <a:avLst/>
          </a:prstGeom>
          <a:effectLst>
            <a:glow rad="228600">
              <a:srgbClr val="FF0000">
                <a:alpha val="35000"/>
              </a:srgb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/>
          <p:nvPr/>
        </p:nvSpPr>
        <p:spPr>
          <a:xfrm>
            <a:off x="693821" y="592396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800"/>
              <a:buFont typeface="Arial"/>
              <a:buNone/>
            </a:pPr>
            <a:r>
              <a:rPr lang="fr-FR" sz="2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AXE C : Prévention de proximité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800"/>
              <a:buFont typeface="Arial"/>
              <a:buNone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(Environnement A FINALISER)</a:t>
            </a:r>
            <a:endParaRPr sz="2800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80E377-35C8-98EB-D4B2-C54BD5D7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001" y="220425"/>
            <a:ext cx="2581072" cy="194404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F149770-31CF-E3C5-209D-41473F838C28}"/>
              </a:ext>
            </a:extLst>
          </p:cNvPr>
          <p:cNvSpPr txBox="1"/>
          <p:nvPr/>
        </p:nvSpPr>
        <p:spPr>
          <a:xfrm>
            <a:off x="416731" y="1245507"/>
            <a:ext cx="697949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Promouvoir la vaccination contre le covid 19 auprès des usagers et des professionnels de santé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Light" panose="00000400000000000000" pitchFamily="2" charset="0"/>
              <a:sym typeface="Arial"/>
            </a:endParaRPr>
          </a:p>
          <a:p>
            <a:endParaRPr lang="fr-FR" sz="18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002060"/>
                </a:solidFill>
                <a:latin typeface="Montserrat Light" panose="00000400000000000000" pitchFamily="2" charset="0"/>
              </a:rPr>
              <a:t>Promouvoir la vaccination Papillomavirus </a:t>
            </a:r>
          </a:p>
          <a:p>
            <a:r>
              <a:rPr lang="fr-FR" sz="1800" b="1" dirty="0">
                <a:solidFill>
                  <a:srgbClr val="002060"/>
                </a:solidFill>
                <a:latin typeface="Montserrat Light" panose="00000400000000000000" pitchFamily="2" charset="0"/>
              </a:rPr>
              <a:t>     auprès des jeunes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8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Poursuivre le développement de l’Education Thérapeutique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Light" panose="00000400000000000000" pitchFamily="2" charset="0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Light" panose="00000400000000000000" pitchFamily="2" charset="0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</a:rPr>
              <a:t>Promouvoir une alimentation équilibrée et le sport</a:t>
            </a:r>
          </a:p>
        </p:txBody>
      </p:sp>
      <p:pic>
        <p:nvPicPr>
          <p:cNvPr id="10" name="Google Shape;179;p10">
            <a:extLst>
              <a:ext uri="{FF2B5EF4-FFF2-40B4-BE49-F238E27FC236}">
                <a16:creationId xmlns:a16="http://schemas.microsoft.com/office/drawing/2014/main" id="{14FD8317-8A16-4D42-18FC-0D2D58EE93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074" y="5644676"/>
            <a:ext cx="1233231" cy="62092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A0D867-74AF-2417-0419-AF61F8FF95DB}"/>
              </a:ext>
            </a:extLst>
          </p:cNvPr>
          <p:cNvSpPr txBox="1"/>
          <p:nvPr/>
        </p:nvSpPr>
        <p:spPr>
          <a:xfrm>
            <a:off x="7703219" y="208339"/>
            <a:ext cx="4396181" cy="655500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</a:pPr>
            <a:r>
              <a:rPr lang="fr-FR" sz="1800" b="1" u="sng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Réalisations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endParaRPr lang="fr-FR" sz="18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Covid :</a:t>
            </a:r>
            <a:r>
              <a:rPr lang="fr-FR" sz="1800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 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4 centres de vaccination covid + libéraux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154 patients alités vaccinés à domicile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La vaccination des 20-25 ans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90% des ados cibles vaccinés dans les collèges (Papillomavirus)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2060"/>
              </a:solidFill>
              <a:latin typeface="Montserrat Light" panose="020B0604020202020204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Prévention  :</a:t>
            </a:r>
            <a:r>
              <a:rPr lang="fr-FR" sz="1800" dirty="0">
                <a:solidFill>
                  <a:srgbClr val="002060"/>
                </a:solidFill>
                <a:latin typeface="Montserrat Light" panose="020B0604020202020204" charset="0"/>
                <a:ea typeface="Calibri"/>
                <a:cs typeface="Calibri"/>
                <a:sym typeface="Calibri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10 MSP en action sur le territoire (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resedia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, azalée, IPA, etc.)</a:t>
            </a:r>
            <a:r>
              <a:rPr lang="fr-FR" b="1" dirty="0">
                <a:solidFill>
                  <a:srgbClr val="FF0000"/>
                </a:solidFill>
                <a:latin typeface="Montserrat Light" panose="00000400000000000000" pitchFamily="2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MSP de Corbigny projet "sport, santé, nutrition".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800" dirty="0" err="1">
                <a:solidFill>
                  <a:srgbClr val="002060"/>
                </a:solidFill>
                <a:latin typeface="Montserrat Light" panose="00000400000000000000" pitchFamily="2" charset="0"/>
              </a:rPr>
              <a:t>Contarctualisation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 au PNNS Plan </a:t>
            </a:r>
            <a:r>
              <a:rPr lang="fr-FR" sz="1800" dirty="0" err="1">
                <a:solidFill>
                  <a:srgbClr val="002060"/>
                </a:solidFill>
                <a:latin typeface="Montserrat Light" panose="00000400000000000000" pitchFamily="2" charset="0"/>
              </a:rPr>
              <a:t>Nationnal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Montserrat Light" panose="00000400000000000000" pitchFamily="2" charset="0"/>
              </a:rPr>
              <a:t>Nurition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 et santé &amp;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PAT</a:t>
            </a:r>
            <a:endParaRPr lang="fr-FR" b="1" dirty="0">
              <a:solidFill>
                <a:srgbClr val="FF0000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19E967-39CE-B6E5-123E-36BB4A5D3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96" y="5703312"/>
            <a:ext cx="701725" cy="76751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0A731D-9065-5C56-1E73-6C779097E43C}"/>
              </a:ext>
            </a:extLst>
          </p:cNvPr>
          <p:cNvSpPr txBox="1"/>
          <p:nvPr/>
        </p:nvSpPr>
        <p:spPr>
          <a:xfrm>
            <a:off x="682692" y="6432160"/>
            <a:ext cx="6505186" cy="63094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&gt;&gt; MSP sous dotées en MG, IPA et assistants médicaux</a:t>
            </a:r>
          </a:p>
          <a:p>
            <a:endParaRPr lang="fr-FR" sz="14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29046A-0699-2CC7-F89D-496780AF7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524" y="5969739"/>
            <a:ext cx="1275507" cy="11368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E1A31AC-D129-142A-92BB-FB5AFB89D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6922" y="2030151"/>
            <a:ext cx="1673719" cy="12490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82E6287C-F2A3-39E3-D284-B6D06D5DAC11}"/>
              </a:ext>
            </a:extLst>
          </p:cNvPr>
          <p:cNvSpPr/>
          <p:nvPr/>
        </p:nvSpPr>
        <p:spPr>
          <a:xfrm>
            <a:off x="-779113" y="739817"/>
            <a:ext cx="10515600" cy="6308180"/>
          </a:xfrm>
          <a:prstGeom prst="ellipse">
            <a:avLst/>
          </a:prstGeom>
          <a:solidFill>
            <a:srgbClr val="FFFF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3" name="Google Shape;293;p23"/>
          <p:cNvSpPr txBox="1"/>
          <p:nvPr/>
        </p:nvSpPr>
        <p:spPr>
          <a:xfrm>
            <a:off x="838200" y="365125"/>
            <a:ext cx="10515600" cy="140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/>
              <a:buNone/>
            </a:pPr>
            <a:endParaRPr lang="fr-FR" sz="36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/>
              <a:buNone/>
            </a:pPr>
            <a:endParaRPr lang="fr-FR" sz="3600" b="1" dirty="0">
              <a:solidFill>
                <a:srgbClr val="00B0F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/>
              <a:buNone/>
            </a:pPr>
            <a:endParaRPr lang="fr-FR" sz="36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/>
              <a:buNone/>
            </a:pPr>
            <a:r>
              <a:rPr lang="fr-FR" sz="36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fin 2023&gt;début 2024</a:t>
            </a:r>
            <a:endParaRPr sz="3600" dirty="0">
              <a:solidFill>
                <a:srgbClr val="00B0F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23"/>
          <p:cNvSpPr txBox="1"/>
          <p:nvPr/>
        </p:nvSpPr>
        <p:spPr>
          <a:xfrm>
            <a:off x="439839" y="2282550"/>
            <a:ext cx="11435786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Recherche de nouveaux professionnels de santé</a:t>
            </a:r>
            <a:endParaRPr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Appui au déploiement 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des nouveaux acteurs de la prise en charge (SOS Médecins, 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     Médecins Solidaires, etc.)</a:t>
            </a:r>
            <a:endParaRPr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Prospection auprès des universités étrangères en lien et CD 58 et le CODM</a:t>
            </a:r>
            <a:endParaRPr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Pilotage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 de la campagne de mesure du radon 2</a:t>
            </a:r>
            <a:endParaRPr lang="fr-FR"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Mise en œuvre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 le projet de lieux de répit des jeunes soignants dans le 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M</a:t>
            </a: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orvan</a:t>
            </a:r>
            <a:endParaRPr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Suivi des ressources humaines et bâtimentaires des MSP </a:t>
            </a: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Pérennisation des maisons de santé pluri professionnelles du territoire</a:t>
            </a:r>
            <a:endParaRPr sz="1800" dirty="0">
              <a:solidFill>
                <a:srgbClr val="002060"/>
              </a:solidFill>
              <a:latin typeface="Montserrat Light" panose="00000400000000000000" pitchFamily="2" charset="0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Travailler l’hébergement et l’accueil des internes et l’offre de stages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9011EE4-45B4-4C69-A5C9-E3A77B000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75" y="365125"/>
            <a:ext cx="4608849" cy="8965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/>
              <a:buNone/>
            </a:pPr>
            <a:r>
              <a:rPr lang="fr-FR" sz="4800" b="1" dirty="0">
                <a:solidFill>
                  <a:srgbClr val="00B050"/>
                </a:solidFill>
              </a:rPr>
              <a:t>4</a:t>
            </a:r>
            <a:r>
              <a:rPr lang="fr-FR" sz="4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 Calendrier de travail 2023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/>
              <a:buNone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(A FINALISER)</a:t>
            </a:r>
            <a:endParaRPr sz="4800" dirty="0">
              <a:solidFill>
                <a:srgbClr val="FFC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24"/>
          <p:cNvSpPr txBox="1"/>
          <p:nvPr/>
        </p:nvSpPr>
        <p:spPr>
          <a:xfrm>
            <a:off x="1286513" y="4401715"/>
            <a:ext cx="2329464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Bilan du CLS 19&gt;23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</a:rPr>
              <a:t>Validation des prochains enjeux de santé pour le PNM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24"/>
          <p:cNvGrpSpPr/>
          <p:nvPr/>
        </p:nvGrpSpPr>
        <p:grpSpPr>
          <a:xfrm>
            <a:off x="1025023" y="1956393"/>
            <a:ext cx="10566878" cy="2896096"/>
            <a:chOff x="462637" y="39114"/>
            <a:chExt cx="7305892" cy="2896096"/>
          </a:xfrm>
        </p:grpSpPr>
        <p:sp>
          <p:nvSpPr>
            <p:cNvPr id="302" name="Google Shape;302;p24"/>
            <p:cNvSpPr/>
            <p:nvPr/>
          </p:nvSpPr>
          <p:spPr>
            <a:xfrm>
              <a:off x="659748" y="39114"/>
              <a:ext cx="7108781" cy="28960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665513" y="1141770"/>
              <a:ext cx="1347330" cy="73012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4"/>
            <p:cNvSpPr txBox="1"/>
            <p:nvPr/>
          </p:nvSpPr>
          <p:spPr>
            <a:xfrm>
              <a:off x="462637" y="1035024"/>
              <a:ext cx="1794946" cy="79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dirty="0">
                  <a:solidFill>
                    <a:schemeClr val="dk1"/>
                  </a:solidFill>
                </a:rPr>
                <a:t>4</a:t>
              </a:r>
              <a:r>
                <a:rPr lang="fr-FR" sz="1800" b="1" baseline="30000" dirty="0">
                  <a:solidFill>
                    <a:schemeClr val="dk1"/>
                  </a:solidFill>
                </a:rPr>
                <a:t>ème</a:t>
              </a:r>
              <a:r>
                <a:rPr lang="fr-FR" sz="1800" b="1" dirty="0">
                  <a:solidFill>
                    <a:schemeClr val="dk1"/>
                  </a:solidFill>
                </a:rPr>
                <a:t> semestre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2023</a:t>
              </a:r>
              <a:endParaRPr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4299529" y="1146602"/>
              <a:ext cx="1186785" cy="73585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4"/>
            <p:cNvSpPr txBox="1"/>
            <p:nvPr/>
          </p:nvSpPr>
          <p:spPr>
            <a:xfrm>
              <a:off x="4350250" y="1201838"/>
              <a:ext cx="1073358" cy="6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24"/>
          <p:cNvSpPr txBox="1"/>
          <p:nvPr/>
        </p:nvSpPr>
        <p:spPr>
          <a:xfrm>
            <a:off x="1258469" y="3805792"/>
            <a:ext cx="22439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Réunion de COPIL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4315527" y="3026943"/>
            <a:ext cx="1813859" cy="735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4589480" y="3026943"/>
            <a:ext cx="1363915" cy="79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525" tIns="49525" rIns="49525" bIns="4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Janvier 2024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9937028" y="3026943"/>
            <a:ext cx="1813859" cy="735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 rot="-5400000">
            <a:off x="8026986" y="4709141"/>
            <a:ext cx="251861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Réunion du GAT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Validation des fiches actions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8496613" y="3063880"/>
            <a:ext cx="1363912" cy="735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 txBox="1"/>
          <p:nvPr/>
        </p:nvSpPr>
        <p:spPr>
          <a:xfrm>
            <a:off x="6362966" y="3864165"/>
            <a:ext cx="22439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Réunion de COPIL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9937028" y="4233497"/>
            <a:ext cx="181385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Signature du CLS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2023- 2027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08;p24">
            <a:extLst>
              <a:ext uri="{FF2B5EF4-FFF2-40B4-BE49-F238E27FC236}">
                <a16:creationId xmlns:a16="http://schemas.microsoft.com/office/drawing/2014/main" id="{38F1DD90-4FD1-0DAE-7B08-321A6A9B6473}"/>
              </a:ext>
            </a:extLst>
          </p:cNvPr>
          <p:cNvSpPr txBox="1"/>
          <p:nvPr/>
        </p:nvSpPr>
        <p:spPr>
          <a:xfrm rot="-5400000">
            <a:off x="9734" y="4808329"/>
            <a:ext cx="251861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Réunion du GAT</a:t>
            </a:r>
            <a:endParaRPr sz="2400" b="1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07;p24">
            <a:extLst>
              <a:ext uri="{FF2B5EF4-FFF2-40B4-BE49-F238E27FC236}">
                <a16:creationId xmlns:a16="http://schemas.microsoft.com/office/drawing/2014/main" id="{28DF9BE9-9F83-7C04-D536-BA2FDE3770FF}"/>
              </a:ext>
            </a:extLst>
          </p:cNvPr>
          <p:cNvSpPr txBox="1"/>
          <p:nvPr/>
        </p:nvSpPr>
        <p:spPr>
          <a:xfrm>
            <a:off x="3928598" y="4401715"/>
            <a:ext cx="212769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</a:t>
            </a:r>
            <a:endParaRPr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E89112-F7BA-F864-BBD2-206B49D8A350}"/>
              </a:ext>
            </a:extLst>
          </p:cNvPr>
          <p:cNvSpPr txBox="1"/>
          <p:nvPr/>
        </p:nvSpPr>
        <p:spPr>
          <a:xfrm>
            <a:off x="6328188" y="4341355"/>
            <a:ext cx="21276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Validation des</a:t>
            </a:r>
          </a:p>
          <a:p>
            <a:r>
              <a:rPr lang="fr-FR" sz="1800" dirty="0"/>
              <a:t>axes stratégiques et objectifs opérationnels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Validation </a:t>
            </a:r>
          </a:p>
          <a:p>
            <a:r>
              <a:rPr lang="fr-FR" sz="1800" dirty="0"/>
              <a:t>de la méthodologie</a:t>
            </a:r>
          </a:p>
          <a:p>
            <a:r>
              <a:rPr lang="fr-FR" sz="1800" dirty="0"/>
              <a:t>de concertation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/>
              <a:buNone/>
            </a:pPr>
            <a:r>
              <a:rPr lang="fr-FR" sz="4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Conclusions réactions</a:t>
            </a:r>
            <a:endParaRPr sz="4800">
              <a:solidFill>
                <a:srgbClr val="FFC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504912-DC5A-A425-D1E5-F233B389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01" y="3189450"/>
            <a:ext cx="7818798" cy="1524132"/>
          </a:xfrm>
          <a:prstGeom prst="rect">
            <a:avLst/>
          </a:prstGeom>
          <a:ln>
            <a:noFill/>
          </a:ln>
          <a:effectLst>
            <a:reflection blurRad="6350" stA="25000" endPos="92000" dist="101600" dir="5400000" sy="-100000" algn="bl" rotWithShape="0"/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838200" y="520860"/>
            <a:ext cx="10515600" cy="75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Arial"/>
              <a:buNone/>
            </a:pPr>
            <a:r>
              <a:rPr lang="fr-FR" sz="4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Ordre du jour </a:t>
            </a: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838200" y="1807491"/>
            <a:ext cx="105156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1800" b="1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fr-FR" sz="1800" b="1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fr-FR" sz="1800" b="1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 Contrat Local de Santé 2019 – 2023</a:t>
            </a:r>
          </a:p>
          <a:p>
            <a:pPr marL="342900" lvl="0" indent="-342900">
              <a:buFont typeface="Montserrat Light" panose="00000400000000000000" pitchFamily="2" charset="0"/>
              <a:buChar char="-"/>
            </a:pPr>
            <a:r>
              <a:rPr lang="fr-F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Réalisations en faveur de la Démographie médicale, </a:t>
            </a:r>
            <a:r>
              <a:rPr lang="fr-FR" sz="18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la</a:t>
            </a:r>
            <a:r>
              <a:rPr lang="fr-F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téléexpertise dans les Maisons de Santé Pluridisciplinaires et les Centres Hospitaliers de Proximité, des actions de prévention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Montserrat Light" panose="00000400000000000000" pitchFamily="2" charset="0"/>
              <a:buChar char="-"/>
            </a:pPr>
            <a:r>
              <a:rPr lang="fr-FR" sz="18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Avancées sur la constitution</a:t>
            </a:r>
            <a:r>
              <a:rPr lang="fr-F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nouvelles Communautés Professionnelles de Territoire de Santé (CPTS), </a:t>
            </a:r>
            <a:r>
              <a:rPr lang="fr-FR" sz="18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mobilité en santé</a:t>
            </a:r>
            <a:r>
              <a:rPr lang="fr-F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soutien aux personnes en situation de handicap, le mieux vieillir</a:t>
            </a:r>
            <a:endParaRPr lang="fr-FR" sz="18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fr-FR" sz="1800" b="1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Priorités fin 2023&gt;début 2024</a:t>
            </a:r>
          </a:p>
          <a:p>
            <a:r>
              <a:rPr lang="fr-F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fr-FR" sz="1800" b="1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Calendrier de construction du Nouveau Contrat Local de santé 2023-2027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endParaRPr lang="fr-FR" sz="1800" b="1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fr-FR" sz="1800" b="1" dirty="0">
                <a:solidFill>
                  <a:schemeClr val="accent4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et réaction</a:t>
            </a:r>
            <a:endParaRPr lang="fr-FR" sz="1800" b="1" dirty="0">
              <a:solidFill>
                <a:schemeClr val="accent4"/>
              </a:solidFill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9DC765-7B20-94D2-5B6B-D745B637E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313" y="326756"/>
            <a:ext cx="2548519" cy="1555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838200" y="662020"/>
            <a:ext cx="10515600" cy="77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Arial"/>
              <a:buNone/>
            </a:pPr>
            <a:r>
              <a:rPr lang="fr-FR" sz="4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Pour rappel</a:t>
            </a:r>
            <a:endParaRPr sz="48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838200" y="1632497"/>
            <a:ext cx="105156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r-FR" b="1" dirty="0">
                <a:solidFill>
                  <a:srgbClr val="002060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A</a:t>
            </a:r>
            <a:r>
              <a:rPr lang="fr-FR" b="1" dirty="0">
                <a:solidFill>
                  <a:srgbClr val="002060"/>
                </a:solidFill>
                <a:latin typeface="Montserrat Light" panose="00000400000000000000" pitchFamily="2" charset="0"/>
                <a:cs typeface="Arial" panose="020B0604020202020204" pitchFamily="34" charset="0"/>
                <a:sym typeface="Arial"/>
              </a:rPr>
              <a:t>vril 2019 : </a:t>
            </a:r>
            <a:r>
              <a:rPr lang="fr-FR" dirty="0">
                <a:solidFill>
                  <a:srgbClr val="002060"/>
                </a:solidFill>
                <a:latin typeface="Montserrat Light" panose="00000400000000000000" pitchFamily="2" charset="0"/>
                <a:cs typeface="Arial" panose="020B0604020202020204" pitchFamily="34" charset="0"/>
                <a:sym typeface="Arial"/>
              </a:rPr>
              <a:t>Signature du Contrat Local de Santé du Pays Nivernais Morvan pour 5 ans.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r-FR" dirty="0">
                <a:solidFill>
                  <a:srgbClr val="002060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Celui-ci-cadre 4 grands axes et 12 orientations qui en résulte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fr-FR" dirty="0">
              <a:solidFill>
                <a:srgbClr val="002060"/>
              </a:solidFill>
              <a:latin typeface="Montserrat Light" panose="00000400000000000000" pitchFamily="2" charset="0"/>
              <a:cs typeface="Arial" panose="020B0604020202020204" pitchFamily="34" charset="0"/>
              <a:sym typeface="Arial"/>
            </a:endParaRPr>
          </a:p>
          <a:p>
            <a:pPr>
              <a:buClr>
                <a:schemeClr val="dk1"/>
              </a:buClr>
              <a:buSzPts val="3200"/>
            </a:pPr>
            <a:r>
              <a:rPr lang="fr-FR" b="1" dirty="0">
                <a:solidFill>
                  <a:srgbClr val="0070C0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	</a:t>
            </a:r>
            <a:r>
              <a:rPr lang="fr-FR" b="1" dirty="0">
                <a:solidFill>
                  <a:srgbClr val="FF0000"/>
                </a:solidFill>
                <a:latin typeface="Montserrat Light" panose="00000400000000000000" pitchFamily="2" charset="0"/>
                <a:cs typeface="Arial" panose="020B0604020202020204" pitchFamily="34" charset="0"/>
                <a:sym typeface="Arial"/>
              </a:rPr>
              <a:t>- Les Soins de proximités </a:t>
            </a:r>
          </a:p>
          <a:p>
            <a:pPr>
              <a:buClr>
                <a:schemeClr val="dk1"/>
              </a:buClr>
              <a:buSzPts val="3200"/>
            </a:pPr>
            <a:endParaRPr lang="fr-FR" dirty="0">
              <a:solidFill>
                <a:srgbClr val="FF0000"/>
              </a:solidFill>
              <a:latin typeface="Montserrat Light" panose="00000400000000000000" pitchFamily="2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3200"/>
            </a:pPr>
            <a:r>
              <a:rPr lang="fr-FR" b="1" dirty="0">
                <a:solidFill>
                  <a:srgbClr val="FF0000"/>
                </a:solidFill>
                <a:latin typeface="Montserrat Light" panose="00000400000000000000" pitchFamily="2" charset="0"/>
                <a:cs typeface="Arial" panose="020B0604020202020204" pitchFamily="34" charset="0"/>
                <a:sym typeface="Arial"/>
              </a:rPr>
              <a:t>	- L’offre médico-sociale</a:t>
            </a:r>
          </a:p>
          <a:p>
            <a:pPr>
              <a:buClr>
                <a:schemeClr val="dk1"/>
              </a:buClr>
              <a:buSzPts val="3200"/>
            </a:pPr>
            <a:endParaRPr lang="fr-FR" b="1" dirty="0">
              <a:solidFill>
                <a:srgbClr val="FF0000"/>
              </a:solidFill>
              <a:latin typeface="Montserrat Light" panose="00000400000000000000" pitchFamily="2" charset="0"/>
              <a:cs typeface="Arial" panose="020B0604020202020204" pitchFamily="34" charset="0"/>
              <a:sym typeface="Arial"/>
            </a:endParaRPr>
          </a:p>
          <a:p>
            <a:pPr>
              <a:buClr>
                <a:schemeClr val="dk1"/>
              </a:buClr>
              <a:buSzPts val="3200"/>
            </a:pPr>
            <a:r>
              <a:rPr lang="fr-FR" b="1" dirty="0">
                <a:solidFill>
                  <a:srgbClr val="FF0000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	- </a:t>
            </a:r>
            <a:r>
              <a:rPr lang="fr-FR" b="1" dirty="0">
                <a:solidFill>
                  <a:srgbClr val="FF0000"/>
                </a:solidFill>
                <a:latin typeface="Montserrat Light" panose="00000400000000000000" pitchFamily="2" charset="0"/>
                <a:cs typeface="Arial" panose="020B0604020202020204" pitchFamily="34" charset="0"/>
                <a:sym typeface="Arial"/>
              </a:rPr>
              <a:t>La prévention </a:t>
            </a:r>
          </a:p>
          <a:p>
            <a:pPr>
              <a:buClr>
                <a:schemeClr val="dk1"/>
              </a:buClr>
              <a:buSzPts val="3200"/>
            </a:pPr>
            <a:endParaRPr lang="fr-FR" b="1" dirty="0">
              <a:solidFill>
                <a:srgbClr val="FF0000"/>
              </a:solidFill>
              <a:latin typeface="Montserrat Light" panose="00000400000000000000" pitchFamily="2" charset="0"/>
              <a:cs typeface="Arial" panose="020B0604020202020204" pitchFamily="34" charset="0"/>
              <a:sym typeface="Arial"/>
            </a:endParaRPr>
          </a:p>
          <a:p>
            <a:pPr>
              <a:buClr>
                <a:schemeClr val="dk1"/>
              </a:buClr>
              <a:buSzPts val="3200"/>
            </a:pPr>
            <a:r>
              <a:rPr lang="fr-FR" b="1" dirty="0">
                <a:solidFill>
                  <a:srgbClr val="FF0000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	- </a:t>
            </a:r>
            <a:r>
              <a:rPr lang="fr-FR" b="1" dirty="0">
                <a:solidFill>
                  <a:srgbClr val="FF0000"/>
                </a:solidFill>
                <a:latin typeface="Montserrat Light" panose="00000400000000000000" pitchFamily="2" charset="0"/>
                <a:cs typeface="Arial" panose="020B0604020202020204" pitchFamily="34" charset="0"/>
                <a:sym typeface="Arial"/>
              </a:rPr>
              <a:t>La Santé et l’Environnement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13AA21-C706-91EB-3146-761A8EC95E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77084" y="217160"/>
            <a:ext cx="2482962" cy="29728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E401754-288C-D668-8660-F70ADD220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15" y="4409092"/>
            <a:ext cx="6195597" cy="227095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C248934-CE90-3C16-5004-18BA30E45D3C}"/>
              </a:ext>
            </a:extLst>
          </p:cNvPr>
          <p:cNvSpPr txBox="1"/>
          <p:nvPr/>
        </p:nvSpPr>
        <p:spPr>
          <a:xfrm>
            <a:off x="701315" y="410131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Suivi institutionnel : </a:t>
            </a:r>
            <a:endParaRPr lang="fr-FR" dirty="0">
              <a:latin typeface="Montserrat Light" panose="000004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8043745-9709-EFEB-3FEA-9813F0FBD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1529" y="5123984"/>
            <a:ext cx="1127853" cy="6480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497E5B4-471F-A2E3-EC5C-D54AA0C5A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389" y="4773504"/>
            <a:ext cx="821209" cy="9580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0CB7481-6F93-C4EE-5298-3631CE56D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4639" y="6011994"/>
            <a:ext cx="1127853" cy="4007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B80263D-7885-193E-3061-562C9AA84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2381" y="4989872"/>
            <a:ext cx="938421" cy="70548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F251ACA-8481-8336-F9B4-49ACB60817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8997" y="5962260"/>
            <a:ext cx="1160392" cy="70548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3B0DDCC-DDA3-2CFD-8C1C-F37C2005D7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8643" y="4157212"/>
            <a:ext cx="994315" cy="813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831850" y="2166256"/>
            <a:ext cx="10515600" cy="263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000"/>
              <a:buFont typeface="Arial"/>
              <a:buNone/>
            </a:pPr>
            <a:r>
              <a:rPr lang="fr-FR" sz="4400" b="1" dirty="0">
                <a:solidFill>
                  <a:srgbClr val="00B05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Bilan de réalisation </a:t>
            </a:r>
            <a:br>
              <a:rPr lang="fr-FR" sz="4400" b="1" dirty="0">
                <a:solidFill>
                  <a:srgbClr val="00B05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fr-FR" sz="4400" b="1" dirty="0">
                <a:solidFill>
                  <a:srgbClr val="00B05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du CLS 2019- 2023</a:t>
            </a:r>
            <a:br>
              <a:rPr lang="fr-FR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5189" y="771110"/>
            <a:ext cx="1827553" cy="107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 descr="Résultat de recherche d'images pour &quot;image télé médecine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319" y="662499"/>
            <a:ext cx="11715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 descr="Titre de l'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9650" y="535310"/>
            <a:ext cx="2201299" cy="147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 descr="Les Bons Jours : partenariat entre le Gie IMPA et la Mutualité Française -  Mutualité Française Bourgogne-Franche-Comté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73447" y="626492"/>
            <a:ext cx="2279543" cy="149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1850" y="5050817"/>
            <a:ext cx="2076201" cy="1001162"/>
          </a:xfrm>
          <a:prstGeom prst="rect">
            <a:avLst/>
          </a:prstGeom>
          <a:noFill/>
          <a:ln>
            <a:noFill/>
          </a:ln>
          <a:effectLst>
            <a:outerShdw blurRad="368300" dist="38100" dir="13500000" algn="br" rotWithShape="0">
              <a:srgbClr val="FF0000">
                <a:alpha val="40000"/>
              </a:srgbClr>
            </a:outerShdw>
          </a:effectLst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325447" y="4943976"/>
            <a:ext cx="917644" cy="1142914"/>
          </a:xfrm>
          <a:prstGeom prst="rect">
            <a:avLst/>
          </a:prstGeom>
          <a:noFill/>
          <a:ln>
            <a:noFill/>
          </a:ln>
          <a:effectLst>
            <a:outerShdw blurRad="495300" dist="38100" dir="2700000" sx="108000" sy="108000" algn="tl" rotWithShape="0">
              <a:schemeClr val="accent2"/>
            </a:outerShdw>
          </a:effectLst>
        </p:spPr>
      </p:pic>
      <p:sp>
        <p:nvSpPr>
          <p:cNvPr id="152" name="Google Shape;152;p7" descr="Habitat inclusif | Collectivités | Agence régionale de santé Grand Es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60488" y="5024468"/>
            <a:ext cx="1630461" cy="109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6;p1">
            <a:extLst>
              <a:ext uri="{FF2B5EF4-FFF2-40B4-BE49-F238E27FC236}">
                <a16:creationId xmlns:a16="http://schemas.microsoft.com/office/drawing/2014/main" id="{9096BF75-9962-16B2-304A-F2F570CF7A0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73446" y="5464629"/>
            <a:ext cx="2279543" cy="5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5AC4159-3618-D937-1A1B-93D2324E779F}"/>
              </a:ext>
            </a:extLst>
          </p:cNvPr>
          <p:cNvSpPr txBox="1"/>
          <p:nvPr/>
        </p:nvSpPr>
        <p:spPr>
          <a:xfrm>
            <a:off x="403146" y="2342228"/>
            <a:ext cx="7891768" cy="309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Soutenir les actions en faveur de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fr-FR" sz="1800" b="1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la démographie médicale et paramédicale</a:t>
            </a:r>
            <a:endParaRPr lang="fr-FR"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ü"/>
            </a:pPr>
            <a:r>
              <a:rPr lang="fr-FR" sz="1800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veille de la démographie médicale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Cellule départementale de démographie médicale</a:t>
            </a:r>
            <a:endParaRPr lang="fr-FR" sz="1800" u="none" strike="noStrike" cap="none" dirty="0">
              <a:solidFill>
                <a:srgbClr val="002060"/>
              </a:solidFill>
              <a:latin typeface="Montserrat Light" panose="00000400000000000000" pitchFamily="2" charset="0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recrutement de nouveaux professionnels de santé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ü"/>
            </a:pPr>
            <a:r>
              <a:rPr lang="fr-FR" sz="1800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accompagnement des projets bâtimentaires MSP / Hébergement des stagiaires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E</a:t>
            </a:r>
            <a:r>
              <a:rPr lang="fr-FR" sz="1800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largissement de l’offre de stages</a:t>
            </a:r>
          </a:p>
        </p:txBody>
      </p:sp>
      <p:sp>
        <p:nvSpPr>
          <p:cNvPr id="159" name="Google Shape;159;p8"/>
          <p:cNvSpPr txBox="1"/>
          <p:nvPr/>
        </p:nvSpPr>
        <p:spPr>
          <a:xfrm>
            <a:off x="403146" y="1467106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fr-FR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AXE A : Les Soins de Proximité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3129" y="5707961"/>
            <a:ext cx="1705162" cy="8585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A28ED1-F085-2F25-6F62-649049AB5717}"/>
              </a:ext>
            </a:extLst>
          </p:cNvPr>
          <p:cNvSpPr txBox="1"/>
          <p:nvPr/>
        </p:nvSpPr>
        <p:spPr>
          <a:xfrm>
            <a:off x="8014447" y="311951"/>
            <a:ext cx="3881202" cy="5170005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</a:pPr>
            <a:r>
              <a:rPr lang="fr-FR" sz="1800" b="1" u="sng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Réalisations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endParaRPr lang="fr-FR"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r>
              <a:rPr lang="fr-FR" sz="1800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Accompagnement à l’installation de 11 MG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2 rencontres par mois ARS / CD / PAYS</a:t>
            </a:r>
            <a:endParaRPr lang="fr-FR" sz="1800" u="none" strike="noStrike" cap="none" dirty="0">
              <a:solidFill>
                <a:srgbClr val="002060"/>
              </a:solidFill>
              <a:latin typeface="Montserrat Light" panose="00000400000000000000" pitchFamily="2" charset="0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Mise en œuvre du projet d’internat de Clamecy + coordination de l’offre d’hébergement stagiaires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Liens ISNAR IMG + AJMGB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2 x/an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2 Cabinets de recrutement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63E154C8-C861-7AED-949B-CAE96C782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247" y="135864"/>
            <a:ext cx="7527154" cy="6784917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245C5AD6-D7C6-3D8C-B594-0C4FA7E045F2}"/>
              </a:ext>
            </a:extLst>
          </p:cNvPr>
          <p:cNvSpPr/>
          <p:nvPr/>
        </p:nvSpPr>
        <p:spPr>
          <a:xfrm>
            <a:off x="1098148" y="897163"/>
            <a:ext cx="1401985" cy="914400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Hôpital de Proximité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B94791-9750-E10F-58E7-72A643EAB0CF}"/>
              </a:ext>
            </a:extLst>
          </p:cNvPr>
          <p:cNvSpPr/>
          <p:nvPr/>
        </p:nvSpPr>
        <p:spPr>
          <a:xfrm>
            <a:off x="1098148" y="2014176"/>
            <a:ext cx="1443435" cy="914400"/>
          </a:xfrm>
          <a:prstGeom prst="rect">
            <a:avLst/>
          </a:prstGeom>
          <a:solidFill>
            <a:srgbClr val="FF0000"/>
          </a:solidFill>
          <a:ln w="12701" cap="flat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MSP</a:t>
            </a:r>
          </a:p>
        </p:txBody>
      </p:sp>
      <p:sp>
        <p:nvSpPr>
          <p:cNvPr id="5" name="Organigramme : Connecteur 9">
            <a:extLst>
              <a:ext uri="{FF2B5EF4-FFF2-40B4-BE49-F238E27FC236}">
                <a16:creationId xmlns:a16="http://schemas.microsoft.com/office/drawing/2014/main" id="{B69C8338-71B8-324A-789D-AE24A4D362D5}"/>
              </a:ext>
            </a:extLst>
          </p:cNvPr>
          <p:cNvSpPr/>
          <p:nvPr/>
        </p:nvSpPr>
        <p:spPr>
          <a:xfrm>
            <a:off x="7820250" y="4128991"/>
            <a:ext cx="276761" cy="28074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Organigramme : Connecteur 14">
            <a:extLst>
              <a:ext uri="{FF2B5EF4-FFF2-40B4-BE49-F238E27FC236}">
                <a16:creationId xmlns:a16="http://schemas.microsoft.com/office/drawing/2014/main" id="{63896312-E660-5672-5CEE-06C83BD23675}"/>
              </a:ext>
            </a:extLst>
          </p:cNvPr>
          <p:cNvSpPr/>
          <p:nvPr/>
        </p:nvSpPr>
        <p:spPr>
          <a:xfrm>
            <a:off x="5740365" y="1250731"/>
            <a:ext cx="248195" cy="24964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Organigramme : Connecteur 16">
            <a:extLst>
              <a:ext uri="{FF2B5EF4-FFF2-40B4-BE49-F238E27FC236}">
                <a16:creationId xmlns:a16="http://schemas.microsoft.com/office/drawing/2014/main" id="{A69C41CC-B7C9-89D1-F675-CAF7BAC2ED66}"/>
              </a:ext>
            </a:extLst>
          </p:cNvPr>
          <p:cNvSpPr/>
          <p:nvPr/>
        </p:nvSpPr>
        <p:spPr>
          <a:xfrm>
            <a:off x="5750810" y="3938869"/>
            <a:ext cx="173397" cy="184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Organigramme : Connecteur 21">
            <a:extLst>
              <a:ext uri="{FF2B5EF4-FFF2-40B4-BE49-F238E27FC236}">
                <a16:creationId xmlns:a16="http://schemas.microsoft.com/office/drawing/2014/main" id="{2F9C1FCC-6976-91E2-3EDA-11442317C845}"/>
              </a:ext>
            </a:extLst>
          </p:cNvPr>
          <p:cNvSpPr/>
          <p:nvPr/>
        </p:nvSpPr>
        <p:spPr>
          <a:xfrm>
            <a:off x="7333491" y="2408243"/>
            <a:ext cx="383261" cy="34085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BBA21529-FF63-0A05-D728-F145F051A87B}"/>
              </a:ext>
            </a:extLst>
          </p:cNvPr>
          <p:cNvSpPr/>
          <p:nvPr/>
        </p:nvSpPr>
        <p:spPr>
          <a:xfrm>
            <a:off x="277796" y="5377720"/>
            <a:ext cx="3366873" cy="736439"/>
          </a:xfrm>
          <a:prstGeom prst="rect">
            <a:avLst/>
          </a:prstGeom>
          <a:gradFill>
            <a:gsLst>
              <a:gs pos="0">
                <a:srgbClr val="006A96"/>
              </a:gs>
              <a:gs pos="100000">
                <a:srgbClr val="009AD9"/>
              </a:gs>
            </a:gsLst>
            <a:path path="circle">
              <a:fillToRect t="100000" r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Répartition des lieux de santé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92451889-509A-41A6-4782-11559D7E264C}"/>
              </a:ext>
            </a:extLst>
          </p:cNvPr>
          <p:cNvSpPr/>
          <p:nvPr/>
        </p:nvSpPr>
        <p:spPr>
          <a:xfrm>
            <a:off x="1084642" y="3175089"/>
            <a:ext cx="1443435" cy="914400"/>
          </a:xfrm>
          <a:prstGeom prst="rect">
            <a:avLst/>
          </a:prstGeom>
          <a:solidFill>
            <a:srgbClr val="FFC000"/>
          </a:solidFill>
          <a:ln w="12701" cap="flat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Cabinet médical</a:t>
            </a:r>
          </a:p>
        </p:txBody>
      </p:sp>
      <p:sp>
        <p:nvSpPr>
          <p:cNvPr id="15" name="Organigramme : Connecteur 13">
            <a:extLst>
              <a:ext uri="{FF2B5EF4-FFF2-40B4-BE49-F238E27FC236}">
                <a16:creationId xmlns:a16="http://schemas.microsoft.com/office/drawing/2014/main" id="{2E7B94F5-71FE-F1C2-C303-18C2418408AE}"/>
              </a:ext>
            </a:extLst>
          </p:cNvPr>
          <p:cNvSpPr/>
          <p:nvPr/>
        </p:nvSpPr>
        <p:spPr>
          <a:xfrm>
            <a:off x="5848407" y="656503"/>
            <a:ext cx="238228" cy="2406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Organigramme : Connecteur 16">
            <a:extLst>
              <a:ext uri="{FF2B5EF4-FFF2-40B4-BE49-F238E27FC236}">
                <a16:creationId xmlns:a16="http://schemas.microsoft.com/office/drawing/2014/main" id="{56754CD1-5E09-B67C-E07B-2F448E25DA98}"/>
              </a:ext>
            </a:extLst>
          </p:cNvPr>
          <p:cNvSpPr/>
          <p:nvPr/>
        </p:nvSpPr>
        <p:spPr>
          <a:xfrm>
            <a:off x="5872737" y="3846012"/>
            <a:ext cx="173397" cy="184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Organigramme : Connecteur 20">
            <a:extLst>
              <a:ext uri="{FF2B5EF4-FFF2-40B4-BE49-F238E27FC236}">
                <a16:creationId xmlns:a16="http://schemas.microsoft.com/office/drawing/2014/main" id="{D80C7BEB-1554-C47C-12DC-8E6071DBFC8B}"/>
              </a:ext>
            </a:extLst>
          </p:cNvPr>
          <p:cNvSpPr/>
          <p:nvPr/>
        </p:nvSpPr>
        <p:spPr>
          <a:xfrm>
            <a:off x="7525121" y="2318046"/>
            <a:ext cx="226844" cy="20839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Organigramme : Connecteur 20">
            <a:extLst>
              <a:ext uri="{FF2B5EF4-FFF2-40B4-BE49-F238E27FC236}">
                <a16:creationId xmlns:a16="http://schemas.microsoft.com/office/drawing/2014/main" id="{B82C3002-7A55-B6D2-E39F-789C2A2E6362}"/>
              </a:ext>
            </a:extLst>
          </p:cNvPr>
          <p:cNvSpPr/>
          <p:nvPr/>
        </p:nvSpPr>
        <p:spPr>
          <a:xfrm>
            <a:off x="7455910" y="2429374"/>
            <a:ext cx="226844" cy="20839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" name="Organigramme : Connecteur 19">
            <a:extLst>
              <a:ext uri="{FF2B5EF4-FFF2-40B4-BE49-F238E27FC236}">
                <a16:creationId xmlns:a16="http://schemas.microsoft.com/office/drawing/2014/main" id="{A2FFA997-6A6F-0CF1-5632-69D8E6A37EFB}"/>
              </a:ext>
            </a:extLst>
          </p:cNvPr>
          <p:cNvSpPr/>
          <p:nvPr/>
        </p:nvSpPr>
        <p:spPr>
          <a:xfrm>
            <a:off x="6426851" y="5541264"/>
            <a:ext cx="181213" cy="16965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Organigramme : Connecteur 16">
            <a:extLst>
              <a:ext uri="{FF2B5EF4-FFF2-40B4-BE49-F238E27FC236}">
                <a16:creationId xmlns:a16="http://schemas.microsoft.com/office/drawing/2014/main" id="{361436CA-B83D-2978-26EC-D15C9DFF903B}"/>
              </a:ext>
            </a:extLst>
          </p:cNvPr>
          <p:cNvSpPr/>
          <p:nvPr/>
        </p:nvSpPr>
        <p:spPr>
          <a:xfrm>
            <a:off x="6850668" y="6048871"/>
            <a:ext cx="173397" cy="184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4" name="Organigramme : Connecteur 16">
            <a:extLst>
              <a:ext uri="{FF2B5EF4-FFF2-40B4-BE49-F238E27FC236}">
                <a16:creationId xmlns:a16="http://schemas.microsoft.com/office/drawing/2014/main" id="{2EA63DF4-B9CD-BCDE-DDD7-3865AE0CC9B3}"/>
              </a:ext>
            </a:extLst>
          </p:cNvPr>
          <p:cNvSpPr/>
          <p:nvPr/>
        </p:nvSpPr>
        <p:spPr>
          <a:xfrm>
            <a:off x="7923614" y="4279739"/>
            <a:ext cx="173397" cy="184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7" name="Organigramme : Connecteur 16">
            <a:extLst>
              <a:ext uri="{FF2B5EF4-FFF2-40B4-BE49-F238E27FC236}">
                <a16:creationId xmlns:a16="http://schemas.microsoft.com/office/drawing/2014/main" id="{E7DA64A4-2217-FEA4-BE57-039EB00206C7}"/>
              </a:ext>
            </a:extLst>
          </p:cNvPr>
          <p:cNvSpPr/>
          <p:nvPr/>
        </p:nvSpPr>
        <p:spPr>
          <a:xfrm>
            <a:off x="5818903" y="1347383"/>
            <a:ext cx="173397" cy="184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9C9F2CDC-A74B-2EB7-6F2D-3DA418118B55}"/>
              </a:ext>
            </a:extLst>
          </p:cNvPr>
          <p:cNvSpPr/>
          <p:nvPr/>
        </p:nvSpPr>
        <p:spPr>
          <a:xfrm rot="12852318">
            <a:off x="6876957" y="4417279"/>
            <a:ext cx="624035" cy="147603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18342886-D1F3-8145-813B-E15BD25A3ACC}"/>
              </a:ext>
            </a:extLst>
          </p:cNvPr>
          <p:cNvSpPr/>
          <p:nvPr/>
        </p:nvSpPr>
        <p:spPr>
          <a:xfrm rot="1983104">
            <a:off x="6625350" y="4600342"/>
            <a:ext cx="624035" cy="147603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Connecteur 16">
            <a:extLst>
              <a:ext uri="{FF2B5EF4-FFF2-40B4-BE49-F238E27FC236}">
                <a16:creationId xmlns:a16="http://schemas.microsoft.com/office/drawing/2014/main" id="{6ED71AA7-6646-AE1F-38ED-BD35AD9B3F64}"/>
              </a:ext>
            </a:extLst>
          </p:cNvPr>
          <p:cNvSpPr/>
          <p:nvPr/>
        </p:nvSpPr>
        <p:spPr>
          <a:xfrm>
            <a:off x="6676695" y="2578668"/>
            <a:ext cx="173397" cy="184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7" name="Organigramme : Connecteur 16">
            <a:extLst>
              <a:ext uri="{FF2B5EF4-FFF2-40B4-BE49-F238E27FC236}">
                <a16:creationId xmlns:a16="http://schemas.microsoft.com/office/drawing/2014/main" id="{467FA390-9A65-5366-E5A2-416A2166F66F}"/>
              </a:ext>
            </a:extLst>
          </p:cNvPr>
          <p:cNvSpPr/>
          <p:nvPr/>
        </p:nvSpPr>
        <p:spPr>
          <a:xfrm>
            <a:off x="6641355" y="4214173"/>
            <a:ext cx="173397" cy="184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8" name="Organigramme : Connecteur 16">
            <a:extLst>
              <a:ext uri="{FF2B5EF4-FFF2-40B4-BE49-F238E27FC236}">
                <a16:creationId xmlns:a16="http://schemas.microsoft.com/office/drawing/2014/main" id="{3CC2D607-5C50-1166-B1FC-607AF9E9392C}"/>
              </a:ext>
            </a:extLst>
          </p:cNvPr>
          <p:cNvSpPr/>
          <p:nvPr/>
        </p:nvSpPr>
        <p:spPr>
          <a:xfrm>
            <a:off x="7275339" y="4805485"/>
            <a:ext cx="173397" cy="184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9" name="Organigramme : Connecteur 9">
            <a:extLst>
              <a:ext uri="{FF2B5EF4-FFF2-40B4-BE49-F238E27FC236}">
                <a16:creationId xmlns:a16="http://schemas.microsoft.com/office/drawing/2014/main" id="{045F8D52-3068-D045-70B4-BA56371FB86B}"/>
              </a:ext>
            </a:extLst>
          </p:cNvPr>
          <p:cNvSpPr/>
          <p:nvPr/>
        </p:nvSpPr>
        <p:spPr>
          <a:xfrm>
            <a:off x="8161626" y="5973785"/>
            <a:ext cx="276761" cy="28074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0" name="Organigramme : Connecteur 16">
            <a:extLst>
              <a:ext uri="{FF2B5EF4-FFF2-40B4-BE49-F238E27FC236}">
                <a16:creationId xmlns:a16="http://schemas.microsoft.com/office/drawing/2014/main" id="{8199264C-46DE-A7BB-C358-2FCA692BE15C}"/>
              </a:ext>
            </a:extLst>
          </p:cNvPr>
          <p:cNvSpPr/>
          <p:nvPr/>
        </p:nvSpPr>
        <p:spPr>
          <a:xfrm>
            <a:off x="8103480" y="5928291"/>
            <a:ext cx="173397" cy="184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1" name="Organigramme : Connecteur 16">
            <a:extLst>
              <a:ext uri="{FF2B5EF4-FFF2-40B4-BE49-F238E27FC236}">
                <a16:creationId xmlns:a16="http://schemas.microsoft.com/office/drawing/2014/main" id="{ACA1A67B-1B6A-8AC2-004C-7A60945CD7E5}"/>
              </a:ext>
            </a:extLst>
          </p:cNvPr>
          <p:cNvSpPr/>
          <p:nvPr/>
        </p:nvSpPr>
        <p:spPr>
          <a:xfrm>
            <a:off x="5273957" y="4622690"/>
            <a:ext cx="173397" cy="184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2" name="Organigramme : Connecteur 19">
            <a:extLst>
              <a:ext uri="{FF2B5EF4-FFF2-40B4-BE49-F238E27FC236}">
                <a16:creationId xmlns:a16="http://schemas.microsoft.com/office/drawing/2014/main" id="{3493B0CF-56B4-1957-27A5-0931CB29F16C}"/>
              </a:ext>
            </a:extLst>
          </p:cNvPr>
          <p:cNvSpPr/>
          <p:nvPr/>
        </p:nvSpPr>
        <p:spPr>
          <a:xfrm>
            <a:off x="6524387" y="5614416"/>
            <a:ext cx="181213" cy="16965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3" name="Organigramme : Connecteur 19">
            <a:extLst>
              <a:ext uri="{FF2B5EF4-FFF2-40B4-BE49-F238E27FC236}">
                <a16:creationId xmlns:a16="http://schemas.microsoft.com/office/drawing/2014/main" id="{0092DADA-02E2-EECC-0178-0DD239E79E77}"/>
              </a:ext>
            </a:extLst>
          </p:cNvPr>
          <p:cNvSpPr/>
          <p:nvPr/>
        </p:nvSpPr>
        <p:spPr>
          <a:xfrm>
            <a:off x="8352115" y="2928576"/>
            <a:ext cx="181213" cy="16965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4" name="Organigramme : Connecteur 19">
            <a:extLst>
              <a:ext uri="{FF2B5EF4-FFF2-40B4-BE49-F238E27FC236}">
                <a16:creationId xmlns:a16="http://schemas.microsoft.com/office/drawing/2014/main" id="{C463F307-10C6-2CA8-13A2-7E1D80C56F1F}"/>
              </a:ext>
            </a:extLst>
          </p:cNvPr>
          <p:cNvSpPr/>
          <p:nvPr/>
        </p:nvSpPr>
        <p:spPr>
          <a:xfrm>
            <a:off x="8438387" y="3013401"/>
            <a:ext cx="181213" cy="16965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5" name="Organigramme : Connecteur 16">
            <a:extLst>
              <a:ext uri="{FF2B5EF4-FFF2-40B4-BE49-F238E27FC236}">
                <a16:creationId xmlns:a16="http://schemas.microsoft.com/office/drawing/2014/main" id="{79EAA48B-5595-74D9-ABE1-9C684941E7B9}"/>
              </a:ext>
            </a:extLst>
          </p:cNvPr>
          <p:cNvSpPr/>
          <p:nvPr/>
        </p:nvSpPr>
        <p:spPr>
          <a:xfrm>
            <a:off x="6147280" y="2014176"/>
            <a:ext cx="173397" cy="184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6" name="Organigramme : Connecteur 19">
            <a:extLst>
              <a:ext uri="{FF2B5EF4-FFF2-40B4-BE49-F238E27FC236}">
                <a16:creationId xmlns:a16="http://schemas.microsoft.com/office/drawing/2014/main" id="{B16F01CF-B483-FBA8-E9E2-976507E60D1D}"/>
              </a:ext>
            </a:extLst>
          </p:cNvPr>
          <p:cNvSpPr/>
          <p:nvPr/>
        </p:nvSpPr>
        <p:spPr>
          <a:xfrm>
            <a:off x="8012873" y="3259350"/>
            <a:ext cx="181213" cy="16965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7" name="Organigramme : Connecteur 19">
            <a:extLst>
              <a:ext uri="{FF2B5EF4-FFF2-40B4-BE49-F238E27FC236}">
                <a16:creationId xmlns:a16="http://schemas.microsoft.com/office/drawing/2014/main" id="{3D758800-2274-CEDA-C89A-A3E1C56F467D}"/>
              </a:ext>
            </a:extLst>
          </p:cNvPr>
          <p:cNvSpPr/>
          <p:nvPr/>
        </p:nvSpPr>
        <p:spPr>
          <a:xfrm>
            <a:off x="7493651" y="5309616"/>
            <a:ext cx="181213" cy="16965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8" name="Organigramme : Connecteur 19">
            <a:extLst>
              <a:ext uri="{FF2B5EF4-FFF2-40B4-BE49-F238E27FC236}">
                <a16:creationId xmlns:a16="http://schemas.microsoft.com/office/drawing/2014/main" id="{6E2C48D7-8E3F-12F6-B883-5D514B4C25F8}"/>
              </a:ext>
            </a:extLst>
          </p:cNvPr>
          <p:cNvSpPr/>
          <p:nvPr/>
        </p:nvSpPr>
        <p:spPr>
          <a:xfrm>
            <a:off x="7591187" y="5382768"/>
            <a:ext cx="181213" cy="16965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9" name="Organigramme : Connecteur 16">
            <a:extLst>
              <a:ext uri="{FF2B5EF4-FFF2-40B4-BE49-F238E27FC236}">
                <a16:creationId xmlns:a16="http://schemas.microsoft.com/office/drawing/2014/main" id="{F42318B1-C05B-E959-02F1-0F3081AC14DE}"/>
              </a:ext>
            </a:extLst>
          </p:cNvPr>
          <p:cNvSpPr/>
          <p:nvPr/>
        </p:nvSpPr>
        <p:spPr>
          <a:xfrm>
            <a:off x="5257333" y="2133850"/>
            <a:ext cx="173397" cy="184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0" name="Organigramme : Connecteur 16">
            <a:extLst>
              <a:ext uri="{FF2B5EF4-FFF2-40B4-BE49-F238E27FC236}">
                <a16:creationId xmlns:a16="http://schemas.microsoft.com/office/drawing/2014/main" id="{05292039-EF6E-43DF-0F01-427B88975CE5}"/>
              </a:ext>
            </a:extLst>
          </p:cNvPr>
          <p:cNvSpPr/>
          <p:nvPr/>
        </p:nvSpPr>
        <p:spPr>
          <a:xfrm>
            <a:off x="5740365" y="2550269"/>
            <a:ext cx="173397" cy="184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9E5C3567-2F3C-A0B1-A4E0-8FC0E95E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247" y="135864"/>
            <a:ext cx="7527154" cy="6784917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B375B8FC-5220-E447-AD20-3C4B4D558691}"/>
              </a:ext>
            </a:extLst>
          </p:cNvPr>
          <p:cNvSpPr/>
          <p:nvPr/>
        </p:nvSpPr>
        <p:spPr>
          <a:xfrm>
            <a:off x="1458700" y="4350367"/>
            <a:ext cx="1028224" cy="914400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Médecin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8A5C17-0836-6927-1B96-007DE015274E}"/>
              </a:ext>
            </a:extLst>
          </p:cNvPr>
          <p:cNvSpPr/>
          <p:nvPr/>
        </p:nvSpPr>
        <p:spPr>
          <a:xfrm>
            <a:off x="1451650" y="2014176"/>
            <a:ext cx="1055217" cy="914400"/>
          </a:xfrm>
          <a:prstGeom prst="rect">
            <a:avLst/>
          </a:prstGeom>
          <a:solidFill>
            <a:srgbClr val="FF0000"/>
          </a:solidFill>
          <a:ln w="12701" cap="flat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IDEL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51A344D-8877-018B-0A9E-7F58CE1963E3}"/>
              </a:ext>
            </a:extLst>
          </p:cNvPr>
          <p:cNvSpPr/>
          <p:nvPr/>
        </p:nvSpPr>
        <p:spPr>
          <a:xfrm>
            <a:off x="1451650" y="787124"/>
            <a:ext cx="1055217" cy="914400"/>
          </a:xfrm>
          <a:prstGeom prst="rect">
            <a:avLst/>
          </a:prstGeom>
          <a:solidFill>
            <a:srgbClr val="70AD47"/>
          </a:solidFill>
          <a:ln w="12701" cap="flat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KINE</a:t>
            </a:r>
            <a:endParaRPr lang="fr-FR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Organigramme : Connecteur 9">
            <a:extLst>
              <a:ext uri="{FF2B5EF4-FFF2-40B4-BE49-F238E27FC236}">
                <a16:creationId xmlns:a16="http://schemas.microsoft.com/office/drawing/2014/main" id="{C3E76EE7-DC3C-6031-92DC-D5E7BE6824F2}"/>
              </a:ext>
            </a:extLst>
          </p:cNvPr>
          <p:cNvSpPr/>
          <p:nvPr/>
        </p:nvSpPr>
        <p:spPr>
          <a:xfrm>
            <a:off x="6217208" y="3581845"/>
            <a:ext cx="486131" cy="48852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Organigramme : Connecteur 10">
            <a:extLst>
              <a:ext uri="{FF2B5EF4-FFF2-40B4-BE49-F238E27FC236}">
                <a16:creationId xmlns:a16="http://schemas.microsoft.com/office/drawing/2014/main" id="{224D3377-44B1-A6D1-FF6F-D12958D9C1B2}"/>
              </a:ext>
            </a:extLst>
          </p:cNvPr>
          <p:cNvSpPr/>
          <p:nvPr/>
        </p:nvSpPr>
        <p:spPr>
          <a:xfrm>
            <a:off x="5356878" y="3571234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8" name="Organigramme : Connecteur 11">
            <a:extLst>
              <a:ext uri="{FF2B5EF4-FFF2-40B4-BE49-F238E27FC236}">
                <a16:creationId xmlns:a16="http://schemas.microsoft.com/office/drawing/2014/main" id="{564BACC4-5CC4-EB8A-63E8-DE97FAE65B79}"/>
              </a:ext>
            </a:extLst>
          </p:cNvPr>
          <p:cNvSpPr/>
          <p:nvPr/>
        </p:nvSpPr>
        <p:spPr>
          <a:xfrm>
            <a:off x="6330454" y="2668738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9" name="Organigramme : Connecteur 12">
            <a:extLst>
              <a:ext uri="{FF2B5EF4-FFF2-40B4-BE49-F238E27FC236}">
                <a16:creationId xmlns:a16="http://schemas.microsoft.com/office/drawing/2014/main" id="{14D4B843-A580-F491-444B-96FF41CBABE2}"/>
              </a:ext>
            </a:extLst>
          </p:cNvPr>
          <p:cNvSpPr/>
          <p:nvPr/>
        </p:nvSpPr>
        <p:spPr>
          <a:xfrm>
            <a:off x="6073480" y="2240287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Organigramme : Connecteur 14">
            <a:extLst>
              <a:ext uri="{FF2B5EF4-FFF2-40B4-BE49-F238E27FC236}">
                <a16:creationId xmlns:a16="http://schemas.microsoft.com/office/drawing/2014/main" id="{DC2B143C-72A3-0449-BEA8-7146A2432069}"/>
              </a:ext>
            </a:extLst>
          </p:cNvPr>
          <p:cNvSpPr/>
          <p:nvPr/>
        </p:nvSpPr>
        <p:spPr>
          <a:xfrm>
            <a:off x="5654563" y="658748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FFFFFF"/>
                </a:solidFill>
                <a:latin typeface="Calibri"/>
              </a:rPr>
              <a:t>5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Organigramme : Connecteur 15">
            <a:extLst>
              <a:ext uri="{FF2B5EF4-FFF2-40B4-BE49-F238E27FC236}">
                <a16:creationId xmlns:a16="http://schemas.microsoft.com/office/drawing/2014/main" id="{6E0DE37C-B67F-2D0A-4344-1B0257482E96}"/>
              </a:ext>
            </a:extLst>
          </p:cNvPr>
          <p:cNvSpPr/>
          <p:nvPr/>
        </p:nvSpPr>
        <p:spPr>
          <a:xfrm>
            <a:off x="4724046" y="1399289"/>
            <a:ext cx="525999" cy="48586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12" name="Organigramme : Connecteur 17">
            <a:extLst>
              <a:ext uri="{FF2B5EF4-FFF2-40B4-BE49-F238E27FC236}">
                <a16:creationId xmlns:a16="http://schemas.microsoft.com/office/drawing/2014/main" id="{F310ABF5-4C3E-E634-44B4-9232C2951D22}"/>
              </a:ext>
            </a:extLst>
          </p:cNvPr>
          <p:cNvSpPr/>
          <p:nvPr/>
        </p:nvSpPr>
        <p:spPr>
          <a:xfrm>
            <a:off x="5948024" y="2610372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Organigramme : Connecteur 18">
            <a:extLst>
              <a:ext uri="{FF2B5EF4-FFF2-40B4-BE49-F238E27FC236}">
                <a16:creationId xmlns:a16="http://schemas.microsoft.com/office/drawing/2014/main" id="{5D53B885-AAD5-16FB-F445-E1E3BAC472F6}"/>
              </a:ext>
            </a:extLst>
          </p:cNvPr>
          <p:cNvSpPr/>
          <p:nvPr/>
        </p:nvSpPr>
        <p:spPr>
          <a:xfrm>
            <a:off x="5979684" y="3847981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Organigramme : Connecteur 21">
            <a:extLst>
              <a:ext uri="{FF2B5EF4-FFF2-40B4-BE49-F238E27FC236}">
                <a16:creationId xmlns:a16="http://schemas.microsoft.com/office/drawing/2014/main" id="{18C638D6-50E9-B29A-B49D-B264051A5561}"/>
              </a:ext>
            </a:extLst>
          </p:cNvPr>
          <p:cNvSpPr/>
          <p:nvPr/>
        </p:nvSpPr>
        <p:spPr>
          <a:xfrm>
            <a:off x="8394789" y="3036234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15" name="Organigramme : Connecteur 22">
            <a:extLst>
              <a:ext uri="{FF2B5EF4-FFF2-40B4-BE49-F238E27FC236}">
                <a16:creationId xmlns:a16="http://schemas.microsoft.com/office/drawing/2014/main" id="{BE7447D9-0125-F0D4-5FB8-9F91B0C9222C}"/>
              </a:ext>
            </a:extLst>
          </p:cNvPr>
          <p:cNvSpPr/>
          <p:nvPr/>
        </p:nvSpPr>
        <p:spPr>
          <a:xfrm>
            <a:off x="7988389" y="4075173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9FAF0FBF-B241-84A2-5199-274F4A6FB358}"/>
              </a:ext>
            </a:extLst>
          </p:cNvPr>
          <p:cNvSpPr/>
          <p:nvPr/>
        </p:nvSpPr>
        <p:spPr>
          <a:xfrm>
            <a:off x="391603" y="5774156"/>
            <a:ext cx="3936910" cy="736439"/>
          </a:xfrm>
          <a:prstGeom prst="rect">
            <a:avLst/>
          </a:prstGeom>
          <a:gradFill>
            <a:gsLst>
              <a:gs pos="0">
                <a:srgbClr val="006A96"/>
              </a:gs>
              <a:gs pos="100000">
                <a:srgbClr val="009AD9"/>
              </a:gs>
            </a:gsLst>
            <a:path path="circle">
              <a:fillToRect t="100000" r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Répartition des professionnels de santé </a:t>
            </a:r>
          </a:p>
        </p:txBody>
      </p:sp>
      <p:sp>
        <p:nvSpPr>
          <p:cNvPr id="17" name="Organigramme : Connecteur 15">
            <a:extLst>
              <a:ext uri="{FF2B5EF4-FFF2-40B4-BE49-F238E27FC236}">
                <a16:creationId xmlns:a16="http://schemas.microsoft.com/office/drawing/2014/main" id="{2805CA91-11B3-2C74-C8B7-7BB9F900B359}"/>
              </a:ext>
            </a:extLst>
          </p:cNvPr>
          <p:cNvSpPr/>
          <p:nvPr/>
        </p:nvSpPr>
        <p:spPr>
          <a:xfrm>
            <a:off x="5045287" y="3427381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8BBA6D45-0670-4E56-8827-915D053FE3B0}"/>
              </a:ext>
            </a:extLst>
          </p:cNvPr>
          <p:cNvSpPr/>
          <p:nvPr/>
        </p:nvSpPr>
        <p:spPr>
          <a:xfrm>
            <a:off x="1438135" y="3175089"/>
            <a:ext cx="1055217" cy="914400"/>
          </a:xfrm>
          <a:prstGeom prst="rect">
            <a:avLst/>
          </a:prstGeom>
          <a:solidFill>
            <a:srgbClr val="FFC000"/>
          </a:solidFill>
          <a:ln w="12701" cap="flat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Dentiste</a:t>
            </a:r>
          </a:p>
        </p:txBody>
      </p:sp>
      <p:sp>
        <p:nvSpPr>
          <p:cNvPr id="19" name="Organigramme : Connecteur 15">
            <a:extLst>
              <a:ext uri="{FF2B5EF4-FFF2-40B4-BE49-F238E27FC236}">
                <a16:creationId xmlns:a16="http://schemas.microsoft.com/office/drawing/2014/main" id="{3CB2E4C8-D502-6B8D-415B-715E82E1E832}"/>
              </a:ext>
            </a:extLst>
          </p:cNvPr>
          <p:cNvSpPr/>
          <p:nvPr/>
        </p:nvSpPr>
        <p:spPr>
          <a:xfrm>
            <a:off x="5999896" y="607844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7</a:t>
            </a:r>
          </a:p>
        </p:txBody>
      </p:sp>
      <p:sp>
        <p:nvSpPr>
          <p:cNvPr id="20" name="Organigramme : Connecteur 15">
            <a:extLst>
              <a:ext uri="{FF2B5EF4-FFF2-40B4-BE49-F238E27FC236}">
                <a16:creationId xmlns:a16="http://schemas.microsoft.com/office/drawing/2014/main" id="{2FC0E929-E24F-7A92-9F2E-531D46849D59}"/>
              </a:ext>
            </a:extLst>
          </p:cNvPr>
          <p:cNvSpPr/>
          <p:nvPr/>
        </p:nvSpPr>
        <p:spPr>
          <a:xfrm>
            <a:off x="5726229" y="1644551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1" name="Organigramme : Connecteur 15">
            <a:extLst>
              <a:ext uri="{FF2B5EF4-FFF2-40B4-BE49-F238E27FC236}">
                <a16:creationId xmlns:a16="http://schemas.microsoft.com/office/drawing/2014/main" id="{74BF6566-66BF-4364-A534-A9570ACF7A86}"/>
              </a:ext>
            </a:extLst>
          </p:cNvPr>
          <p:cNvSpPr/>
          <p:nvPr/>
        </p:nvSpPr>
        <p:spPr>
          <a:xfrm>
            <a:off x="5974142" y="3333777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2" name="Organigramme : Connecteur 15">
            <a:extLst>
              <a:ext uri="{FF2B5EF4-FFF2-40B4-BE49-F238E27FC236}">
                <a16:creationId xmlns:a16="http://schemas.microsoft.com/office/drawing/2014/main" id="{8A7F64D3-F703-3B18-61DD-E10A62F0A638}"/>
              </a:ext>
            </a:extLst>
          </p:cNvPr>
          <p:cNvSpPr/>
          <p:nvPr/>
        </p:nvSpPr>
        <p:spPr>
          <a:xfrm>
            <a:off x="8832343" y="3049660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Organigramme : Connecteur 15">
            <a:extLst>
              <a:ext uri="{FF2B5EF4-FFF2-40B4-BE49-F238E27FC236}">
                <a16:creationId xmlns:a16="http://schemas.microsoft.com/office/drawing/2014/main" id="{B923D4C2-B059-FD38-0F20-CF712242ECC9}"/>
              </a:ext>
            </a:extLst>
          </p:cNvPr>
          <p:cNvSpPr/>
          <p:nvPr/>
        </p:nvSpPr>
        <p:spPr>
          <a:xfrm>
            <a:off x="7904357" y="5654151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4</a:t>
            </a:r>
          </a:p>
        </p:txBody>
      </p:sp>
      <p:sp>
        <p:nvSpPr>
          <p:cNvPr id="24" name="Organigramme : Connecteur 15">
            <a:extLst>
              <a:ext uri="{FF2B5EF4-FFF2-40B4-BE49-F238E27FC236}">
                <a16:creationId xmlns:a16="http://schemas.microsoft.com/office/drawing/2014/main" id="{2BE45A15-5FBE-09BE-4205-EFF50C7B78FA}"/>
              </a:ext>
            </a:extLst>
          </p:cNvPr>
          <p:cNvSpPr/>
          <p:nvPr/>
        </p:nvSpPr>
        <p:spPr>
          <a:xfrm>
            <a:off x="4904521" y="1675346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5" name="Organigramme : Connecteur 15">
            <a:extLst>
              <a:ext uri="{FF2B5EF4-FFF2-40B4-BE49-F238E27FC236}">
                <a16:creationId xmlns:a16="http://schemas.microsoft.com/office/drawing/2014/main" id="{7C7F4FA9-D51E-60AA-9AA3-9F289FB0C9E2}"/>
              </a:ext>
            </a:extLst>
          </p:cNvPr>
          <p:cNvSpPr/>
          <p:nvPr/>
        </p:nvSpPr>
        <p:spPr>
          <a:xfrm>
            <a:off x="5626336" y="1036304"/>
            <a:ext cx="525999" cy="48586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7" name="Organigramme : Connecteur 11">
            <a:extLst>
              <a:ext uri="{FF2B5EF4-FFF2-40B4-BE49-F238E27FC236}">
                <a16:creationId xmlns:a16="http://schemas.microsoft.com/office/drawing/2014/main" id="{F498769F-3E51-5B80-9644-E4E6FB3DF9C3}"/>
              </a:ext>
            </a:extLst>
          </p:cNvPr>
          <p:cNvSpPr/>
          <p:nvPr/>
        </p:nvSpPr>
        <p:spPr>
          <a:xfrm>
            <a:off x="5423127" y="1828421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28" name="Organigramme : Connecteur 12">
            <a:extLst>
              <a:ext uri="{FF2B5EF4-FFF2-40B4-BE49-F238E27FC236}">
                <a16:creationId xmlns:a16="http://schemas.microsoft.com/office/drawing/2014/main" id="{9183BE98-0735-AEA7-FDF2-126CB95935C2}"/>
              </a:ext>
            </a:extLst>
          </p:cNvPr>
          <p:cNvSpPr/>
          <p:nvPr/>
        </p:nvSpPr>
        <p:spPr>
          <a:xfrm>
            <a:off x="5700875" y="1961455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2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9" name="Organigramme : Connecteur 15">
            <a:extLst>
              <a:ext uri="{FF2B5EF4-FFF2-40B4-BE49-F238E27FC236}">
                <a16:creationId xmlns:a16="http://schemas.microsoft.com/office/drawing/2014/main" id="{4FDDD55B-9FF3-7FB5-6B73-FDD0B35EC3E5}"/>
              </a:ext>
            </a:extLst>
          </p:cNvPr>
          <p:cNvSpPr/>
          <p:nvPr/>
        </p:nvSpPr>
        <p:spPr>
          <a:xfrm>
            <a:off x="6376951" y="2240707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4</a:t>
            </a:r>
          </a:p>
        </p:txBody>
      </p:sp>
      <p:sp>
        <p:nvSpPr>
          <p:cNvPr id="30" name="ZoneTexte 34">
            <a:extLst>
              <a:ext uri="{FF2B5EF4-FFF2-40B4-BE49-F238E27FC236}">
                <a16:creationId xmlns:a16="http://schemas.microsoft.com/office/drawing/2014/main" id="{B7C01B57-F553-AE2D-D500-F6113EA69137}"/>
              </a:ext>
            </a:extLst>
          </p:cNvPr>
          <p:cNvSpPr txBox="1"/>
          <p:nvPr/>
        </p:nvSpPr>
        <p:spPr>
          <a:xfrm>
            <a:off x="4253647" y="1675346"/>
            <a:ext cx="63030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 err="1">
                <a:solidFill>
                  <a:srgbClr val="7030A0"/>
                </a:solidFill>
                <a:uFillTx/>
                <a:latin typeface="Arial Black" pitchFamily="34"/>
              </a:rPr>
              <a:t>varzy</a:t>
            </a:r>
            <a:endParaRPr lang="fr-FR" sz="1200" b="0" i="0" u="none" strike="noStrike" kern="1200" cap="none" spc="0" baseline="0" dirty="0">
              <a:solidFill>
                <a:srgbClr val="7030A0"/>
              </a:solidFill>
              <a:uFillTx/>
              <a:latin typeface="Arial Black" pitchFamily="34"/>
            </a:endParaRPr>
          </a:p>
        </p:txBody>
      </p:sp>
      <p:sp>
        <p:nvSpPr>
          <p:cNvPr id="31" name="ZoneTexte 35">
            <a:extLst>
              <a:ext uri="{FF2B5EF4-FFF2-40B4-BE49-F238E27FC236}">
                <a16:creationId xmlns:a16="http://schemas.microsoft.com/office/drawing/2014/main" id="{5D0353A9-5889-7223-D580-F4759C4CB0CE}"/>
              </a:ext>
            </a:extLst>
          </p:cNvPr>
          <p:cNvSpPr txBox="1"/>
          <p:nvPr/>
        </p:nvSpPr>
        <p:spPr>
          <a:xfrm>
            <a:off x="5934494" y="1178476"/>
            <a:ext cx="90980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Clamecy</a:t>
            </a:r>
          </a:p>
        </p:txBody>
      </p:sp>
      <p:sp>
        <p:nvSpPr>
          <p:cNvPr id="32" name="ZoneTexte 36">
            <a:extLst>
              <a:ext uri="{FF2B5EF4-FFF2-40B4-BE49-F238E27FC236}">
                <a16:creationId xmlns:a16="http://schemas.microsoft.com/office/drawing/2014/main" id="{89227175-329C-29E1-0E35-06999C36E3AF}"/>
              </a:ext>
            </a:extLst>
          </p:cNvPr>
          <p:cNvSpPr txBox="1"/>
          <p:nvPr/>
        </p:nvSpPr>
        <p:spPr>
          <a:xfrm>
            <a:off x="6112792" y="1871853"/>
            <a:ext cx="79239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Tannay</a:t>
            </a:r>
          </a:p>
        </p:txBody>
      </p:sp>
      <p:sp>
        <p:nvSpPr>
          <p:cNvPr id="33" name="ZoneTexte 37">
            <a:extLst>
              <a:ext uri="{FF2B5EF4-FFF2-40B4-BE49-F238E27FC236}">
                <a16:creationId xmlns:a16="http://schemas.microsoft.com/office/drawing/2014/main" id="{DCCD9D49-DC4A-A297-3594-BC55BA9983E3}"/>
              </a:ext>
            </a:extLst>
          </p:cNvPr>
          <p:cNvSpPr txBox="1"/>
          <p:nvPr/>
        </p:nvSpPr>
        <p:spPr>
          <a:xfrm>
            <a:off x="6386168" y="2016469"/>
            <a:ext cx="93006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Corbigny</a:t>
            </a:r>
          </a:p>
        </p:txBody>
      </p:sp>
      <p:sp>
        <p:nvSpPr>
          <p:cNvPr id="35" name="Organigramme : Connecteur 15">
            <a:extLst>
              <a:ext uri="{FF2B5EF4-FFF2-40B4-BE49-F238E27FC236}">
                <a16:creationId xmlns:a16="http://schemas.microsoft.com/office/drawing/2014/main" id="{323D567F-57FA-7731-21F6-8DD3BC33634D}"/>
              </a:ext>
            </a:extLst>
          </p:cNvPr>
          <p:cNvSpPr/>
          <p:nvPr/>
        </p:nvSpPr>
        <p:spPr>
          <a:xfrm>
            <a:off x="7184601" y="1497019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6" name="Organigramme : Connecteur 17">
            <a:extLst>
              <a:ext uri="{FF2B5EF4-FFF2-40B4-BE49-F238E27FC236}">
                <a16:creationId xmlns:a16="http://schemas.microsoft.com/office/drawing/2014/main" id="{8A56778A-17D2-9B04-959D-D57D39CDBB6C}"/>
              </a:ext>
            </a:extLst>
          </p:cNvPr>
          <p:cNvSpPr/>
          <p:nvPr/>
        </p:nvSpPr>
        <p:spPr>
          <a:xfrm>
            <a:off x="7224853" y="1125452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7" name="ZoneTexte 41">
            <a:extLst>
              <a:ext uri="{FF2B5EF4-FFF2-40B4-BE49-F238E27FC236}">
                <a16:creationId xmlns:a16="http://schemas.microsoft.com/office/drawing/2014/main" id="{66FBF94D-1257-028A-E824-7C4BA67B8C90}"/>
              </a:ext>
            </a:extLst>
          </p:cNvPr>
          <p:cNvSpPr txBox="1"/>
          <p:nvPr/>
        </p:nvSpPr>
        <p:spPr>
          <a:xfrm>
            <a:off x="7497792" y="1081140"/>
            <a:ext cx="81752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>
                <a:solidFill>
                  <a:srgbClr val="7030A0"/>
                </a:solidFill>
                <a:uFillTx/>
                <a:latin typeface="Arial Black" pitchFamily="34"/>
              </a:rPr>
              <a:t>Lormes</a:t>
            </a:r>
          </a:p>
        </p:txBody>
      </p:sp>
      <p:sp>
        <p:nvSpPr>
          <p:cNvPr id="38" name="ZoneTexte 42">
            <a:extLst>
              <a:ext uri="{FF2B5EF4-FFF2-40B4-BE49-F238E27FC236}">
                <a16:creationId xmlns:a16="http://schemas.microsoft.com/office/drawing/2014/main" id="{C4C836AE-BCE1-E5D3-EB86-72F630E4A7AF}"/>
              </a:ext>
            </a:extLst>
          </p:cNvPr>
          <p:cNvSpPr txBox="1"/>
          <p:nvPr/>
        </p:nvSpPr>
        <p:spPr>
          <a:xfrm>
            <a:off x="8319936" y="2607892"/>
            <a:ext cx="124835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Ouroux en M</a:t>
            </a:r>
          </a:p>
        </p:txBody>
      </p:sp>
      <p:sp>
        <p:nvSpPr>
          <p:cNvPr id="39" name="ZoneTexte 43">
            <a:extLst>
              <a:ext uri="{FF2B5EF4-FFF2-40B4-BE49-F238E27FC236}">
                <a16:creationId xmlns:a16="http://schemas.microsoft.com/office/drawing/2014/main" id="{409D7DDD-3143-2735-56FF-578E44E92DFE}"/>
              </a:ext>
            </a:extLst>
          </p:cNvPr>
          <p:cNvSpPr txBox="1"/>
          <p:nvPr/>
        </p:nvSpPr>
        <p:spPr>
          <a:xfrm>
            <a:off x="9231538" y="3171642"/>
            <a:ext cx="167123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>
                <a:solidFill>
                  <a:srgbClr val="7030A0"/>
                </a:solidFill>
                <a:uFillTx/>
                <a:latin typeface="Arial Black" pitchFamily="34"/>
              </a:rPr>
              <a:t>Montsauche les S</a:t>
            </a:r>
          </a:p>
        </p:txBody>
      </p:sp>
      <p:sp>
        <p:nvSpPr>
          <p:cNvPr id="41" name="Organigramme : Connecteur 15">
            <a:extLst>
              <a:ext uri="{FF2B5EF4-FFF2-40B4-BE49-F238E27FC236}">
                <a16:creationId xmlns:a16="http://schemas.microsoft.com/office/drawing/2014/main" id="{DA5DB935-DED9-3815-BF82-4AA20E6BAC55}"/>
              </a:ext>
            </a:extLst>
          </p:cNvPr>
          <p:cNvSpPr/>
          <p:nvPr/>
        </p:nvSpPr>
        <p:spPr>
          <a:xfrm>
            <a:off x="7922937" y="2555211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2" name="Organigramme : Connecteur 21">
            <a:extLst>
              <a:ext uri="{FF2B5EF4-FFF2-40B4-BE49-F238E27FC236}">
                <a16:creationId xmlns:a16="http://schemas.microsoft.com/office/drawing/2014/main" id="{96E43BA5-119E-3F69-E905-37B2F41AA990}"/>
              </a:ext>
            </a:extLst>
          </p:cNvPr>
          <p:cNvSpPr/>
          <p:nvPr/>
        </p:nvSpPr>
        <p:spPr>
          <a:xfrm>
            <a:off x="7838334" y="3728011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3" name="Organigramme : Connecteur 15">
            <a:extLst>
              <a:ext uri="{FF2B5EF4-FFF2-40B4-BE49-F238E27FC236}">
                <a16:creationId xmlns:a16="http://schemas.microsoft.com/office/drawing/2014/main" id="{1D478574-226C-BA75-2780-1594792CDADD}"/>
              </a:ext>
            </a:extLst>
          </p:cNvPr>
          <p:cNvSpPr/>
          <p:nvPr/>
        </p:nvSpPr>
        <p:spPr>
          <a:xfrm>
            <a:off x="8305924" y="3681511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FFFFFF"/>
                </a:solidFill>
                <a:latin typeface="Calibri"/>
              </a:rPr>
              <a:t>4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4" name="ZoneTexte 48">
            <a:extLst>
              <a:ext uri="{FF2B5EF4-FFF2-40B4-BE49-F238E27FC236}">
                <a16:creationId xmlns:a16="http://schemas.microsoft.com/office/drawing/2014/main" id="{D81344C4-EDCF-B9EB-531D-8099410222EF}"/>
              </a:ext>
            </a:extLst>
          </p:cNvPr>
          <p:cNvSpPr txBox="1"/>
          <p:nvPr/>
        </p:nvSpPr>
        <p:spPr>
          <a:xfrm>
            <a:off x="8288243" y="4211206"/>
            <a:ext cx="149970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Château chinon</a:t>
            </a:r>
          </a:p>
        </p:txBody>
      </p:sp>
      <p:sp>
        <p:nvSpPr>
          <p:cNvPr id="45" name="ZoneTexte 49">
            <a:extLst>
              <a:ext uri="{FF2B5EF4-FFF2-40B4-BE49-F238E27FC236}">
                <a16:creationId xmlns:a16="http://schemas.microsoft.com/office/drawing/2014/main" id="{7A213B18-CDE6-B15F-5B41-BF3134BB7EF8}"/>
              </a:ext>
            </a:extLst>
          </p:cNvPr>
          <p:cNvSpPr txBox="1"/>
          <p:nvPr/>
        </p:nvSpPr>
        <p:spPr>
          <a:xfrm>
            <a:off x="4217334" y="3349236"/>
            <a:ext cx="103906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>
                <a:solidFill>
                  <a:srgbClr val="7030A0"/>
                </a:solidFill>
                <a:uFillTx/>
                <a:latin typeface="Arial Black" pitchFamily="34"/>
              </a:rPr>
              <a:t>St  Saulge</a:t>
            </a:r>
          </a:p>
        </p:txBody>
      </p:sp>
      <p:sp>
        <p:nvSpPr>
          <p:cNvPr id="46" name="Organigramme : Connecteur 15">
            <a:extLst>
              <a:ext uri="{FF2B5EF4-FFF2-40B4-BE49-F238E27FC236}">
                <a16:creationId xmlns:a16="http://schemas.microsoft.com/office/drawing/2014/main" id="{8EB3149F-E6EF-4DE8-BDDE-9D62C544C605}"/>
              </a:ext>
            </a:extLst>
          </p:cNvPr>
          <p:cNvSpPr/>
          <p:nvPr/>
        </p:nvSpPr>
        <p:spPr>
          <a:xfrm>
            <a:off x="5302974" y="3044220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7" name="Organigramme : Connecteur 12">
            <a:extLst>
              <a:ext uri="{FF2B5EF4-FFF2-40B4-BE49-F238E27FC236}">
                <a16:creationId xmlns:a16="http://schemas.microsoft.com/office/drawing/2014/main" id="{EA4E4F83-D51B-F858-9AA9-3FBD62C33F6C}"/>
              </a:ext>
            </a:extLst>
          </p:cNvPr>
          <p:cNvSpPr/>
          <p:nvPr/>
        </p:nvSpPr>
        <p:spPr>
          <a:xfrm>
            <a:off x="6883891" y="1251182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1200" dirty="0">
                <a:solidFill>
                  <a:srgbClr val="FFFFFF"/>
                </a:solidFill>
                <a:latin typeface="Calibri"/>
              </a:rPr>
              <a:t>1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8" name="Organigramme : Connecteur 9">
            <a:extLst>
              <a:ext uri="{FF2B5EF4-FFF2-40B4-BE49-F238E27FC236}">
                <a16:creationId xmlns:a16="http://schemas.microsoft.com/office/drawing/2014/main" id="{B1D5A3DB-02F0-3D7A-82E0-DAAFDED92226}"/>
              </a:ext>
            </a:extLst>
          </p:cNvPr>
          <p:cNvSpPr/>
          <p:nvPr/>
        </p:nvSpPr>
        <p:spPr>
          <a:xfrm>
            <a:off x="8327605" y="5539412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5</a:t>
            </a:r>
          </a:p>
        </p:txBody>
      </p:sp>
      <p:sp>
        <p:nvSpPr>
          <p:cNvPr id="49" name="Organigramme : Connecteur 18">
            <a:extLst>
              <a:ext uri="{FF2B5EF4-FFF2-40B4-BE49-F238E27FC236}">
                <a16:creationId xmlns:a16="http://schemas.microsoft.com/office/drawing/2014/main" id="{FA572977-8804-B4E4-4B21-FA471D9E2A1B}"/>
              </a:ext>
            </a:extLst>
          </p:cNvPr>
          <p:cNvSpPr/>
          <p:nvPr/>
        </p:nvSpPr>
        <p:spPr>
          <a:xfrm>
            <a:off x="8122871" y="5927035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0" name="ZoneTexte 55">
            <a:extLst>
              <a:ext uri="{FF2B5EF4-FFF2-40B4-BE49-F238E27FC236}">
                <a16:creationId xmlns:a16="http://schemas.microsoft.com/office/drawing/2014/main" id="{D9F6C641-1DD1-F310-1226-0E3566C66589}"/>
              </a:ext>
            </a:extLst>
          </p:cNvPr>
          <p:cNvSpPr txBox="1"/>
          <p:nvPr/>
        </p:nvSpPr>
        <p:spPr>
          <a:xfrm>
            <a:off x="8669008" y="5931155"/>
            <a:ext cx="56938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Luzy</a:t>
            </a:r>
          </a:p>
        </p:txBody>
      </p:sp>
      <p:sp>
        <p:nvSpPr>
          <p:cNvPr id="51" name="ZoneTexte 56">
            <a:extLst>
              <a:ext uri="{FF2B5EF4-FFF2-40B4-BE49-F238E27FC236}">
                <a16:creationId xmlns:a16="http://schemas.microsoft.com/office/drawing/2014/main" id="{FED7C282-7943-CE65-B2D8-4E8405770A73}"/>
              </a:ext>
            </a:extLst>
          </p:cNvPr>
          <p:cNvSpPr txBox="1"/>
          <p:nvPr/>
        </p:nvSpPr>
        <p:spPr>
          <a:xfrm>
            <a:off x="6352759" y="3328693"/>
            <a:ext cx="110697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Chatillon B</a:t>
            </a:r>
          </a:p>
        </p:txBody>
      </p:sp>
      <p:sp>
        <p:nvSpPr>
          <p:cNvPr id="52" name="Organigramme : Connecteur 15">
            <a:extLst>
              <a:ext uri="{FF2B5EF4-FFF2-40B4-BE49-F238E27FC236}">
                <a16:creationId xmlns:a16="http://schemas.microsoft.com/office/drawing/2014/main" id="{E178E221-2FD2-8518-02F3-54929A7EA8C9}"/>
              </a:ext>
            </a:extLst>
          </p:cNvPr>
          <p:cNvSpPr/>
          <p:nvPr/>
        </p:nvSpPr>
        <p:spPr>
          <a:xfrm>
            <a:off x="6862831" y="4335754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4</a:t>
            </a:r>
          </a:p>
        </p:txBody>
      </p:sp>
      <p:sp>
        <p:nvSpPr>
          <p:cNvPr id="53" name="Organigramme : Connecteur 9">
            <a:extLst>
              <a:ext uri="{FF2B5EF4-FFF2-40B4-BE49-F238E27FC236}">
                <a16:creationId xmlns:a16="http://schemas.microsoft.com/office/drawing/2014/main" id="{0576B627-3919-4D25-E241-2D1DAC663BE8}"/>
              </a:ext>
            </a:extLst>
          </p:cNvPr>
          <p:cNvSpPr/>
          <p:nvPr/>
        </p:nvSpPr>
        <p:spPr>
          <a:xfrm>
            <a:off x="7255173" y="4270640"/>
            <a:ext cx="516123" cy="46394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FFFFFF"/>
                </a:solidFill>
                <a:latin typeface="Calibri"/>
              </a:rPr>
              <a:t>3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4" name="Organigramme : Connecteur 18">
            <a:extLst>
              <a:ext uri="{FF2B5EF4-FFF2-40B4-BE49-F238E27FC236}">
                <a16:creationId xmlns:a16="http://schemas.microsoft.com/office/drawing/2014/main" id="{5DE102A2-1E74-C72C-BC0A-6496E31CD7F4}"/>
              </a:ext>
            </a:extLst>
          </p:cNvPr>
          <p:cNvSpPr/>
          <p:nvPr/>
        </p:nvSpPr>
        <p:spPr>
          <a:xfrm>
            <a:off x="7050430" y="4695744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2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5" name="Organigramme : Connecteur 19">
            <a:extLst>
              <a:ext uri="{FF2B5EF4-FFF2-40B4-BE49-F238E27FC236}">
                <a16:creationId xmlns:a16="http://schemas.microsoft.com/office/drawing/2014/main" id="{B5DDA9EA-DCBA-C402-2A23-B24F03C0B5EB}"/>
              </a:ext>
            </a:extLst>
          </p:cNvPr>
          <p:cNvSpPr/>
          <p:nvPr/>
        </p:nvSpPr>
        <p:spPr>
          <a:xfrm>
            <a:off x="7405750" y="4640679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6" name="ZoneTexte 61">
            <a:extLst>
              <a:ext uri="{FF2B5EF4-FFF2-40B4-BE49-F238E27FC236}">
                <a16:creationId xmlns:a16="http://schemas.microsoft.com/office/drawing/2014/main" id="{7005E4C8-558A-D3DF-6BB0-90E20320A15C}"/>
              </a:ext>
            </a:extLst>
          </p:cNvPr>
          <p:cNvSpPr txBox="1"/>
          <p:nvPr/>
        </p:nvSpPr>
        <p:spPr>
          <a:xfrm>
            <a:off x="6486027" y="4121332"/>
            <a:ext cx="99739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Moulins E</a:t>
            </a:r>
          </a:p>
        </p:txBody>
      </p:sp>
      <p:sp>
        <p:nvSpPr>
          <p:cNvPr id="57" name="ZoneTexte 62">
            <a:extLst>
              <a:ext uri="{FF2B5EF4-FFF2-40B4-BE49-F238E27FC236}">
                <a16:creationId xmlns:a16="http://schemas.microsoft.com/office/drawing/2014/main" id="{14E2F764-CD86-BE06-86DA-310B08CF027D}"/>
              </a:ext>
            </a:extLst>
          </p:cNvPr>
          <p:cNvSpPr txBox="1"/>
          <p:nvPr/>
        </p:nvSpPr>
        <p:spPr>
          <a:xfrm>
            <a:off x="6914198" y="5774156"/>
            <a:ext cx="6545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Fours</a:t>
            </a:r>
          </a:p>
        </p:txBody>
      </p:sp>
      <p:sp>
        <p:nvSpPr>
          <p:cNvPr id="58" name="Organigramme : Connecteur 15">
            <a:extLst>
              <a:ext uri="{FF2B5EF4-FFF2-40B4-BE49-F238E27FC236}">
                <a16:creationId xmlns:a16="http://schemas.microsoft.com/office/drawing/2014/main" id="{A0F03A8E-84C9-D838-3F75-7586A011695F}"/>
              </a:ext>
            </a:extLst>
          </p:cNvPr>
          <p:cNvSpPr/>
          <p:nvPr/>
        </p:nvSpPr>
        <p:spPr>
          <a:xfrm>
            <a:off x="6723262" y="6031020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1200" dirty="0">
                <a:solidFill>
                  <a:srgbClr val="FFFFFF"/>
                </a:solidFill>
                <a:latin typeface="Calibri"/>
              </a:rPr>
              <a:t>3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9" name="Organigramme : Connecteur 9">
            <a:extLst>
              <a:ext uri="{FF2B5EF4-FFF2-40B4-BE49-F238E27FC236}">
                <a16:creationId xmlns:a16="http://schemas.microsoft.com/office/drawing/2014/main" id="{EF1F5F54-3FE5-1AA3-8EC2-DC2DB1905342}"/>
              </a:ext>
            </a:extLst>
          </p:cNvPr>
          <p:cNvSpPr/>
          <p:nvPr/>
        </p:nvSpPr>
        <p:spPr>
          <a:xfrm>
            <a:off x="6518528" y="5703445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60" name="Organigramme : Connecteur 18">
            <a:extLst>
              <a:ext uri="{FF2B5EF4-FFF2-40B4-BE49-F238E27FC236}">
                <a16:creationId xmlns:a16="http://schemas.microsoft.com/office/drawing/2014/main" id="{F67B4CCA-0D1F-EAC7-E8D4-FB50F2DF04F1}"/>
              </a:ext>
            </a:extLst>
          </p:cNvPr>
          <p:cNvSpPr/>
          <p:nvPr/>
        </p:nvSpPr>
        <p:spPr>
          <a:xfrm>
            <a:off x="6313794" y="6091059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1" name="Organigramme : Connecteur 9">
            <a:extLst>
              <a:ext uri="{FF2B5EF4-FFF2-40B4-BE49-F238E27FC236}">
                <a16:creationId xmlns:a16="http://schemas.microsoft.com/office/drawing/2014/main" id="{BABBBAC8-95AA-DD2E-CC42-C8F38A4D8833}"/>
              </a:ext>
            </a:extLst>
          </p:cNvPr>
          <p:cNvSpPr/>
          <p:nvPr/>
        </p:nvSpPr>
        <p:spPr>
          <a:xfrm>
            <a:off x="5806225" y="5184662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FFFFFF"/>
                </a:solidFill>
                <a:latin typeface="Calibri"/>
              </a:rPr>
              <a:t>2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2" name="ZoneTexte 67">
            <a:extLst>
              <a:ext uri="{FF2B5EF4-FFF2-40B4-BE49-F238E27FC236}">
                <a16:creationId xmlns:a16="http://schemas.microsoft.com/office/drawing/2014/main" id="{FC6EFF36-42D2-935A-B10F-3647FD3630CC}"/>
              </a:ext>
            </a:extLst>
          </p:cNvPr>
          <p:cNvSpPr txBox="1"/>
          <p:nvPr/>
        </p:nvSpPr>
        <p:spPr>
          <a:xfrm>
            <a:off x="6225937" y="5343212"/>
            <a:ext cx="83548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 err="1">
                <a:solidFill>
                  <a:srgbClr val="7030A0"/>
                </a:solidFill>
                <a:uFillTx/>
                <a:latin typeface="Arial Black" pitchFamily="34"/>
              </a:rPr>
              <a:t>Cercy</a:t>
            </a: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 T</a:t>
            </a:r>
          </a:p>
        </p:txBody>
      </p:sp>
      <p:sp>
        <p:nvSpPr>
          <p:cNvPr id="63" name="Organigramme : Connecteur 9">
            <a:extLst>
              <a:ext uri="{FF2B5EF4-FFF2-40B4-BE49-F238E27FC236}">
                <a16:creationId xmlns:a16="http://schemas.microsoft.com/office/drawing/2014/main" id="{70104567-A929-1039-6777-4188BA3B22C3}"/>
              </a:ext>
            </a:extLst>
          </p:cNvPr>
          <p:cNvSpPr/>
          <p:nvPr/>
        </p:nvSpPr>
        <p:spPr>
          <a:xfrm>
            <a:off x="4571579" y="4507900"/>
            <a:ext cx="486131" cy="48852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FFFFFF"/>
                </a:solidFill>
                <a:latin typeface="Calibri"/>
              </a:rPr>
              <a:t>4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4" name="Organigramme : Connecteur 18">
            <a:extLst>
              <a:ext uri="{FF2B5EF4-FFF2-40B4-BE49-F238E27FC236}">
                <a16:creationId xmlns:a16="http://schemas.microsoft.com/office/drawing/2014/main" id="{6A17D0FA-D9CF-2AD2-4422-00CF3C4B4ECE}"/>
              </a:ext>
            </a:extLst>
          </p:cNvPr>
          <p:cNvSpPr/>
          <p:nvPr/>
        </p:nvSpPr>
        <p:spPr>
          <a:xfrm>
            <a:off x="4334054" y="4774036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5" name="Organigramme : Connecteur 15">
            <a:extLst>
              <a:ext uri="{FF2B5EF4-FFF2-40B4-BE49-F238E27FC236}">
                <a16:creationId xmlns:a16="http://schemas.microsoft.com/office/drawing/2014/main" id="{3826B973-6071-1E5C-5DD0-DA84B84D21E8}"/>
              </a:ext>
            </a:extLst>
          </p:cNvPr>
          <p:cNvSpPr/>
          <p:nvPr/>
        </p:nvSpPr>
        <p:spPr>
          <a:xfrm>
            <a:off x="4328513" y="4259832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6" name="ZoneTexte 71">
            <a:extLst>
              <a:ext uri="{FF2B5EF4-FFF2-40B4-BE49-F238E27FC236}">
                <a16:creationId xmlns:a16="http://schemas.microsoft.com/office/drawing/2014/main" id="{4895E690-5CE2-86B1-9E2D-F11C621E58B0}"/>
              </a:ext>
            </a:extLst>
          </p:cNvPr>
          <p:cNvSpPr txBox="1"/>
          <p:nvPr/>
        </p:nvSpPr>
        <p:spPr>
          <a:xfrm>
            <a:off x="4707130" y="4254748"/>
            <a:ext cx="106631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>
                <a:solidFill>
                  <a:srgbClr val="7030A0"/>
                </a:solidFill>
                <a:uFillTx/>
                <a:latin typeface="Arial Black" pitchFamily="34"/>
              </a:rPr>
              <a:t>St Benin A</a:t>
            </a:r>
          </a:p>
        </p:txBody>
      </p:sp>
      <p:sp>
        <p:nvSpPr>
          <p:cNvPr id="68" name="ZoneTexte 73">
            <a:extLst>
              <a:ext uri="{FF2B5EF4-FFF2-40B4-BE49-F238E27FC236}">
                <a16:creationId xmlns:a16="http://schemas.microsoft.com/office/drawing/2014/main" id="{65D40E0C-6A6E-DA03-FDD9-34BD4E3392FC}"/>
              </a:ext>
            </a:extLst>
          </p:cNvPr>
          <p:cNvSpPr txBox="1"/>
          <p:nvPr/>
        </p:nvSpPr>
        <p:spPr>
          <a:xfrm>
            <a:off x="7209393" y="5215115"/>
            <a:ext cx="77456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 dirty="0">
                <a:solidFill>
                  <a:srgbClr val="7030A0"/>
                </a:solidFill>
                <a:uFillTx/>
                <a:latin typeface="Arial Black" pitchFamily="34"/>
              </a:rPr>
              <a:t>St hon.</a:t>
            </a:r>
          </a:p>
        </p:txBody>
      </p:sp>
      <p:sp>
        <p:nvSpPr>
          <p:cNvPr id="69" name="Organigramme : Connecteur 9">
            <a:extLst>
              <a:ext uri="{FF2B5EF4-FFF2-40B4-BE49-F238E27FC236}">
                <a16:creationId xmlns:a16="http://schemas.microsoft.com/office/drawing/2014/main" id="{09E897CA-BCD0-5547-3C3C-4D6E7E2BD42A}"/>
              </a:ext>
            </a:extLst>
          </p:cNvPr>
          <p:cNvSpPr/>
          <p:nvPr/>
        </p:nvSpPr>
        <p:spPr>
          <a:xfrm>
            <a:off x="7891945" y="5008780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1200" dirty="0">
                <a:solidFill>
                  <a:srgbClr val="FFFFFF"/>
                </a:solidFill>
                <a:latin typeface="Calibri"/>
              </a:rPr>
              <a:t>1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0" name="Organigramme : Connecteur 18">
            <a:extLst>
              <a:ext uri="{FF2B5EF4-FFF2-40B4-BE49-F238E27FC236}">
                <a16:creationId xmlns:a16="http://schemas.microsoft.com/office/drawing/2014/main" id="{2D92BA5B-1781-5CFD-7DA6-F96528102609}"/>
              </a:ext>
            </a:extLst>
          </p:cNvPr>
          <p:cNvSpPr/>
          <p:nvPr/>
        </p:nvSpPr>
        <p:spPr>
          <a:xfrm>
            <a:off x="6063020" y="4944378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71" name="Organigramme : Connecteur 15">
            <a:extLst>
              <a:ext uri="{FF2B5EF4-FFF2-40B4-BE49-F238E27FC236}">
                <a16:creationId xmlns:a16="http://schemas.microsoft.com/office/drawing/2014/main" id="{1D98C358-1949-9111-D268-75C9A6F25571}"/>
              </a:ext>
            </a:extLst>
          </p:cNvPr>
          <p:cNvSpPr/>
          <p:nvPr/>
        </p:nvSpPr>
        <p:spPr>
          <a:xfrm>
            <a:off x="5652751" y="4845505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1200" dirty="0">
                <a:solidFill>
                  <a:srgbClr val="FFFFFF"/>
                </a:solidFill>
                <a:latin typeface="Calibri"/>
              </a:rPr>
              <a:t>3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2" name="Organigramme : Connecteur 21">
            <a:extLst>
              <a:ext uri="{FF2B5EF4-FFF2-40B4-BE49-F238E27FC236}">
                <a16:creationId xmlns:a16="http://schemas.microsoft.com/office/drawing/2014/main" id="{6C47BB24-7FB9-2DC3-5525-5C3201DFE588}"/>
              </a:ext>
            </a:extLst>
          </p:cNvPr>
          <p:cNvSpPr/>
          <p:nvPr/>
        </p:nvSpPr>
        <p:spPr>
          <a:xfrm>
            <a:off x="7610064" y="2758667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3" name="Organigramme : Connecteur 21">
            <a:extLst>
              <a:ext uri="{FF2B5EF4-FFF2-40B4-BE49-F238E27FC236}">
                <a16:creationId xmlns:a16="http://schemas.microsoft.com/office/drawing/2014/main" id="{394C04C8-5444-DC87-1721-F99E706A4821}"/>
              </a:ext>
            </a:extLst>
          </p:cNvPr>
          <p:cNvSpPr/>
          <p:nvPr/>
        </p:nvSpPr>
        <p:spPr>
          <a:xfrm>
            <a:off x="6865651" y="1624214"/>
            <a:ext cx="486131" cy="4694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000EEABE-8360-AF4F-6F32-95BDF4358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247" y="135864"/>
            <a:ext cx="7527154" cy="6784917"/>
          </a:xfrm>
          <a:prstGeom prst="rect">
            <a:avLst/>
          </a:prstGeom>
        </p:spPr>
      </p:pic>
      <p:sp>
        <p:nvSpPr>
          <p:cNvPr id="3" name="Ellipse 24">
            <a:extLst>
              <a:ext uri="{FF2B5EF4-FFF2-40B4-BE49-F238E27FC236}">
                <a16:creationId xmlns:a16="http://schemas.microsoft.com/office/drawing/2014/main" id="{706EA1B8-60C1-2D10-CEFC-6DCAA257B541}"/>
              </a:ext>
            </a:extLst>
          </p:cNvPr>
          <p:cNvSpPr/>
          <p:nvPr/>
        </p:nvSpPr>
        <p:spPr>
          <a:xfrm rot="1615736">
            <a:off x="4639427" y="1697289"/>
            <a:ext cx="4874766" cy="12544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blipFill>
            <a:blip r:embed="rId3">
              <a:alphaModFix/>
            </a:blip>
            <a:tile/>
          </a:blip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A49EFC-C80C-279A-D83F-484EA7CE8A8F}"/>
              </a:ext>
            </a:extLst>
          </p:cNvPr>
          <p:cNvSpPr/>
          <p:nvPr/>
        </p:nvSpPr>
        <p:spPr>
          <a:xfrm>
            <a:off x="1402499" y="897163"/>
            <a:ext cx="1097634" cy="914400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Besoins Médecins</a:t>
            </a:r>
          </a:p>
        </p:txBody>
      </p:sp>
      <p:sp>
        <p:nvSpPr>
          <p:cNvPr id="5" name="Organigramme : Connecteur 9">
            <a:extLst>
              <a:ext uri="{FF2B5EF4-FFF2-40B4-BE49-F238E27FC236}">
                <a16:creationId xmlns:a16="http://schemas.microsoft.com/office/drawing/2014/main" id="{2BE07BAB-1CCC-8CEB-E5A8-E00F131274C9}"/>
              </a:ext>
            </a:extLst>
          </p:cNvPr>
          <p:cNvSpPr/>
          <p:nvPr/>
        </p:nvSpPr>
        <p:spPr>
          <a:xfrm>
            <a:off x="7278244" y="5321267"/>
            <a:ext cx="361416" cy="35687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Organigramme : Connecteur 10">
            <a:extLst>
              <a:ext uri="{FF2B5EF4-FFF2-40B4-BE49-F238E27FC236}">
                <a16:creationId xmlns:a16="http://schemas.microsoft.com/office/drawing/2014/main" id="{0A16A1D9-75AA-AC29-344D-9BE3F81B497D}"/>
              </a:ext>
            </a:extLst>
          </p:cNvPr>
          <p:cNvSpPr/>
          <p:nvPr/>
        </p:nvSpPr>
        <p:spPr>
          <a:xfrm>
            <a:off x="5617374" y="3280419"/>
            <a:ext cx="417871" cy="3895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7" name="Organigramme : Connecteur 11">
            <a:extLst>
              <a:ext uri="{FF2B5EF4-FFF2-40B4-BE49-F238E27FC236}">
                <a16:creationId xmlns:a16="http://schemas.microsoft.com/office/drawing/2014/main" id="{F638F645-170F-94DB-8B95-95A6FE6B1517}"/>
              </a:ext>
            </a:extLst>
          </p:cNvPr>
          <p:cNvSpPr/>
          <p:nvPr/>
        </p:nvSpPr>
        <p:spPr>
          <a:xfrm>
            <a:off x="6326089" y="2022319"/>
            <a:ext cx="417871" cy="3895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FFFFFF"/>
                </a:solidFill>
                <a:latin typeface="Calibri"/>
              </a:rPr>
              <a:t>2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Organigramme : Connecteur 14">
            <a:extLst>
              <a:ext uri="{FF2B5EF4-FFF2-40B4-BE49-F238E27FC236}">
                <a16:creationId xmlns:a16="http://schemas.microsoft.com/office/drawing/2014/main" id="{A86802C1-C6E8-10CC-6ACB-2F78B3F211F3}"/>
              </a:ext>
            </a:extLst>
          </p:cNvPr>
          <p:cNvSpPr/>
          <p:nvPr/>
        </p:nvSpPr>
        <p:spPr>
          <a:xfrm>
            <a:off x="5104126" y="1595116"/>
            <a:ext cx="417871" cy="3895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77402A27-9B53-755A-A22B-786EDA381F2A}"/>
              </a:ext>
            </a:extLst>
          </p:cNvPr>
          <p:cNvSpPr/>
          <p:nvPr/>
        </p:nvSpPr>
        <p:spPr>
          <a:xfrm>
            <a:off x="365450" y="5867232"/>
            <a:ext cx="4589827" cy="736439"/>
          </a:xfrm>
          <a:prstGeom prst="rect">
            <a:avLst/>
          </a:prstGeom>
          <a:gradFill>
            <a:gsLst>
              <a:gs pos="0">
                <a:srgbClr val="006A96"/>
              </a:gs>
              <a:gs pos="100000">
                <a:srgbClr val="009AD9"/>
              </a:gs>
            </a:gsLst>
            <a:path path="circle">
              <a:fillToRect t="100000" r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Besoins minimums en Médecins généralistes</a:t>
            </a:r>
          </a:p>
        </p:txBody>
      </p:sp>
      <p:sp>
        <p:nvSpPr>
          <p:cNvPr id="10" name="Organigramme : Connecteur 11">
            <a:extLst>
              <a:ext uri="{FF2B5EF4-FFF2-40B4-BE49-F238E27FC236}">
                <a16:creationId xmlns:a16="http://schemas.microsoft.com/office/drawing/2014/main" id="{18A7F7DE-853C-9F93-364D-A6A711900F46}"/>
              </a:ext>
            </a:extLst>
          </p:cNvPr>
          <p:cNvSpPr/>
          <p:nvPr/>
        </p:nvSpPr>
        <p:spPr>
          <a:xfrm>
            <a:off x="6562654" y="2760762"/>
            <a:ext cx="417871" cy="3895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FFFFFF"/>
                </a:solidFill>
                <a:latin typeface="Calibri"/>
              </a:rPr>
              <a:t>2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Organigramme : Connecteur 11">
            <a:extLst>
              <a:ext uri="{FF2B5EF4-FFF2-40B4-BE49-F238E27FC236}">
                <a16:creationId xmlns:a16="http://schemas.microsoft.com/office/drawing/2014/main" id="{84FD28C4-980F-802A-8405-329714D1F381}"/>
              </a:ext>
            </a:extLst>
          </p:cNvPr>
          <p:cNvSpPr/>
          <p:nvPr/>
        </p:nvSpPr>
        <p:spPr>
          <a:xfrm>
            <a:off x="7137157" y="2299120"/>
            <a:ext cx="417871" cy="3895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Organigramme : Connecteur 21">
            <a:extLst>
              <a:ext uri="{FF2B5EF4-FFF2-40B4-BE49-F238E27FC236}">
                <a16:creationId xmlns:a16="http://schemas.microsoft.com/office/drawing/2014/main" id="{8C89793B-37B5-CF4F-166B-D88501C03275}"/>
              </a:ext>
            </a:extLst>
          </p:cNvPr>
          <p:cNvSpPr/>
          <p:nvPr/>
        </p:nvSpPr>
        <p:spPr>
          <a:xfrm>
            <a:off x="7949173" y="3951322"/>
            <a:ext cx="399492" cy="380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FFFFFF"/>
                </a:solidFill>
                <a:latin typeface="Calibri"/>
              </a:rPr>
              <a:t>2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Organigramme : Connecteur 21">
            <a:extLst>
              <a:ext uri="{FF2B5EF4-FFF2-40B4-BE49-F238E27FC236}">
                <a16:creationId xmlns:a16="http://schemas.microsoft.com/office/drawing/2014/main" id="{EBCDBD9B-F67C-3F08-840E-B2AE176E60F9}"/>
              </a:ext>
            </a:extLst>
          </p:cNvPr>
          <p:cNvSpPr/>
          <p:nvPr/>
        </p:nvSpPr>
        <p:spPr>
          <a:xfrm>
            <a:off x="6239438" y="4263626"/>
            <a:ext cx="399492" cy="380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ZoneTexte 13">
            <a:extLst>
              <a:ext uri="{FF2B5EF4-FFF2-40B4-BE49-F238E27FC236}">
                <a16:creationId xmlns:a16="http://schemas.microsoft.com/office/drawing/2014/main" id="{433EB90C-BB30-AFE4-C215-17DF7A422A8D}"/>
              </a:ext>
            </a:extLst>
          </p:cNvPr>
          <p:cNvSpPr txBox="1"/>
          <p:nvPr/>
        </p:nvSpPr>
        <p:spPr>
          <a:xfrm>
            <a:off x="4733460" y="1905928"/>
            <a:ext cx="88004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Varzy</a:t>
            </a:r>
          </a:p>
        </p:txBody>
      </p:sp>
      <p:sp>
        <p:nvSpPr>
          <p:cNvPr id="16" name="ZoneTexte 14">
            <a:extLst>
              <a:ext uri="{FF2B5EF4-FFF2-40B4-BE49-F238E27FC236}">
                <a16:creationId xmlns:a16="http://schemas.microsoft.com/office/drawing/2014/main" id="{2D999A16-610D-8609-2BA2-6CFA4EE742A9}"/>
              </a:ext>
            </a:extLst>
          </p:cNvPr>
          <p:cNvSpPr txBox="1"/>
          <p:nvPr/>
        </p:nvSpPr>
        <p:spPr>
          <a:xfrm>
            <a:off x="6198196" y="1777100"/>
            <a:ext cx="109626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Tannay</a:t>
            </a:r>
          </a:p>
        </p:txBody>
      </p:sp>
      <p:sp>
        <p:nvSpPr>
          <p:cNvPr id="17" name="ZoneTexte 15">
            <a:extLst>
              <a:ext uri="{FF2B5EF4-FFF2-40B4-BE49-F238E27FC236}">
                <a16:creationId xmlns:a16="http://schemas.microsoft.com/office/drawing/2014/main" id="{946F480F-04B2-AC66-2DFD-AD52C0823DAF}"/>
              </a:ext>
            </a:extLst>
          </p:cNvPr>
          <p:cNvSpPr txBox="1"/>
          <p:nvPr/>
        </p:nvSpPr>
        <p:spPr>
          <a:xfrm>
            <a:off x="7472676" y="1925313"/>
            <a:ext cx="113230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Lormes</a:t>
            </a:r>
          </a:p>
        </p:txBody>
      </p:sp>
      <p:sp>
        <p:nvSpPr>
          <p:cNvPr id="18" name="ZoneTexte 16">
            <a:extLst>
              <a:ext uri="{FF2B5EF4-FFF2-40B4-BE49-F238E27FC236}">
                <a16:creationId xmlns:a16="http://schemas.microsoft.com/office/drawing/2014/main" id="{77766AC2-341D-D9D7-0D78-1626A85B751A}"/>
              </a:ext>
            </a:extLst>
          </p:cNvPr>
          <p:cNvSpPr txBox="1"/>
          <p:nvPr/>
        </p:nvSpPr>
        <p:spPr>
          <a:xfrm>
            <a:off x="5239862" y="2814316"/>
            <a:ext cx="130035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Corbigny</a:t>
            </a:r>
          </a:p>
        </p:txBody>
      </p:sp>
      <p:sp>
        <p:nvSpPr>
          <p:cNvPr id="19" name="ZoneTexte 17">
            <a:extLst>
              <a:ext uri="{FF2B5EF4-FFF2-40B4-BE49-F238E27FC236}">
                <a16:creationId xmlns:a16="http://schemas.microsoft.com/office/drawing/2014/main" id="{C7D5B260-7367-5973-DA5D-8C0398C6E4F5}"/>
              </a:ext>
            </a:extLst>
          </p:cNvPr>
          <p:cNvSpPr txBox="1"/>
          <p:nvPr/>
        </p:nvSpPr>
        <p:spPr>
          <a:xfrm>
            <a:off x="7816573" y="3696368"/>
            <a:ext cx="218521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Château Chinon</a:t>
            </a:r>
          </a:p>
        </p:txBody>
      </p:sp>
      <p:sp>
        <p:nvSpPr>
          <p:cNvPr id="20" name="ZoneTexte 18">
            <a:extLst>
              <a:ext uri="{FF2B5EF4-FFF2-40B4-BE49-F238E27FC236}">
                <a16:creationId xmlns:a16="http://schemas.microsoft.com/office/drawing/2014/main" id="{E046562E-8A47-B1BB-4F2D-ECF5F2E3CABF}"/>
              </a:ext>
            </a:extLst>
          </p:cNvPr>
          <p:cNvSpPr txBox="1"/>
          <p:nvPr/>
        </p:nvSpPr>
        <p:spPr>
          <a:xfrm>
            <a:off x="8107683" y="2612010"/>
            <a:ext cx="171957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Montsauche</a:t>
            </a:r>
          </a:p>
        </p:txBody>
      </p:sp>
      <p:sp>
        <p:nvSpPr>
          <p:cNvPr id="21" name="Organigramme : Connecteur 21">
            <a:extLst>
              <a:ext uri="{FF2B5EF4-FFF2-40B4-BE49-F238E27FC236}">
                <a16:creationId xmlns:a16="http://schemas.microsoft.com/office/drawing/2014/main" id="{6D838C73-DC71-C5FA-B300-56A4A61C7718}"/>
              </a:ext>
            </a:extLst>
          </p:cNvPr>
          <p:cNvSpPr/>
          <p:nvPr/>
        </p:nvSpPr>
        <p:spPr>
          <a:xfrm>
            <a:off x="7765368" y="2670997"/>
            <a:ext cx="399492" cy="3803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ZoneTexte 21">
            <a:extLst>
              <a:ext uri="{FF2B5EF4-FFF2-40B4-BE49-F238E27FC236}">
                <a16:creationId xmlns:a16="http://schemas.microsoft.com/office/drawing/2014/main" id="{B97EB83F-23C4-E553-37EE-2427254C7BEA}"/>
              </a:ext>
            </a:extLst>
          </p:cNvPr>
          <p:cNvSpPr txBox="1"/>
          <p:nvPr/>
        </p:nvSpPr>
        <p:spPr>
          <a:xfrm>
            <a:off x="7361881" y="4986623"/>
            <a:ext cx="1441420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St Honoré</a:t>
            </a:r>
          </a:p>
        </p:txBody>
      </p:sp>
      <p:sp>
        <p:nvSpPr>
          <p:cNvPr id="24" name="ZoneTexte 22">
            <a:extLst>
              <a:ext uri="{FF2B5EF4-FFF2-40B4-BE49-F238E27FC236}">
                <a16:creationId xmlns:a16="http://schemas.microsoft.com/office/drawing/2014/main" id="{0DFB31FF-511C-F6EB-E8C2-79E4CAD8AD7D}"/>
              </a:ext>
            </a:extLst>
          </p:cNvPr>
          <p:cNvSpPr txBox="1"/>
          <p:nvPr/>
        </p:nvSpPr>
        <p:spPr>
          <a:xfrm>
            <a:off x="4723614" y="4183674"/>
            <a:ext cx="156568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Chatillon B</a:t>
            </a:r>
          </a:p>
        </p:txBody>
      </p:sp>
      <p:sp>
        <p:nvSpPr>
          <p:cNvPr id="25" name="ZoneTexte 23">
            <a:extLst>
              <a:ext uri="{FF2B5EF4-FFF2-40B4-BE49-F238E27FC236}">
                <a16:creationId xmlns:a16="http://schemas.microsoft.com/office/drawing/2014/main" id="{84F6BF8B-20A8-9652-AF79-031C59599A11}"/>
              </a:ext>
            </a:extLst>
          </p:cNvPr>
          <p:cNvSpPr txBox="1"/>
          <p:nvPr/>
        </p:nvSpPr>
        <p:spPr>
          <a:xfrm>
            <a:off x="4328147" y="3307667"/>
            <a:ext cx="136447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St </a:t>
            </a:r>
            <a:r>
              <a:rPr lang="fr-FR" sz="1800" b="0" i="0" u="none" strike="noStrike" kern="1200" cap="none" spc="0" baseline="0" dirty="0" err="1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saulge</a:t>
            </a:r>
            <a:endParaRPr lang="fr-FR" sz="1800" b="0" i="0" u="none" strike="noStrike" kern="1200" cap="none" spc="0" baseline="0" dirty="0">
              <a:solidFill>
                <a:schemeClr val="accent1">
                  <a:lumMod val="50000"/>
                </a:schemeClr>
              </a:solidFill>
              <a:uFillTx/>
              <a:latin typeface="Arial Black" pitchFamily="34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D830EB4-1904-D2B1-042F-FFA6631F28B8}"/>
              </a:ext>
            </a:extLst>
          </p:cNvPr>
          <p:cNvSpPr/>
          <p:nvPr/>
        </p:nvSpPr>
        <p:spPr>
          <a:xfrm>
            <a:off x="1216517" y="2094140"/>
            <a:ext cx="1529992" cy="14306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blipFill>
            <a:blip r:embed="rId3">
              <a:alphaModFix/>
            </a:blip>
            <a:tile/>
          </a:blip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0000"/>
                </a:solidFill>
                <a:uFillTx/>
                <a:latin typeface="Arial Black" pitchFamily="34"/>
              </a:rPr>
              <a:t>Zone Fragile</a:t>
            </a:r>
          </a:p>
        </p:txBody>
      </p:sp>
      <p:sp>
        <p:nvSpPr>
          <p:cNvPr id="27" name="ZoneTexte 16">
            <a:extLst>
              <a:ext uri="{FF2B5EF4-FFF2-40B4-BE49-F238E27FC236}">
                <a16:creationId xmlns:a16="http://schemas.microsoft.com/office/drawing/2014/main" id="{BD0EA673-8B81-0C70-47FC-25AF8BE60E75}"/>
              </a:ext>
            </a:extLst>
          </p:cNvPr>
          <p:cNvSpPr txBox="1"/>
          <p:nvPr/>
        </p:nvSpPr>
        <p:spPr>
          <a:xfrm>
            <a:off x="5152139" y="2438100"/>
            <a:ext cx="140134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Brinon </a:t>
            </a:r>
            <a:r>
              <a:rPr lang="fr-FR" sz="14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S/B</a:t>
            </a:r>
          </a:p>
        </p:txBody>
      </p:sp>
      <p:sp>
        <p:nvSpPr>
          <p:cNvPr id="30" name="Flèche : trois pointes 31">
            <a:extLst>
              <a:ext uri="{FF2B5EF4-FFF2-40B4-BE49-F238E27FC236}">
                <a16:creationId xmlns:a16="http://schemas.microsoft.com/office/drawing/2014/main" id="{10045067-5C9F-C0B1-2282-38F37D985338}"/>
              </a:ext>
            </a:extLst>
          </p:cNvPr>
          <p:cNvSpPr/>
          <p:nvPr/>
        </p:nvSpPr>
        <p:spPr>
          <a:xfrm rot="15186493">
            <a:off x="5889067" y="2123004"/>
            <a:ext cx="255913" cy="632804"/>
          </a:xfrm>
          <a:custGeom>
            <a:avLst>
              <a:gd name="f10" fmla="val 25000"/>
              <a:gd name="f11" fmla="val 25000"/>
              <a:gd name="f12" fmla="val 25000"/>
            </a:avLst>
            <a:gdLst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ss"/>
              <a:gd name="f9" fmla="val 0"/>
              <a:gd name="f10" fmla="val 25000"/>
              <a:gd name="f11" fmla="val 25000"/>
              <a:gd name="f12" fmla="val 25000"/>
              <a:gd name="f13" fmla="+- 0 0 -270"/>
              <a:gd name="f14" fmla="+- 0 0 -180"/>
              <a:gd name="f15" fmla="+- 0 0 -90"/>
              <a:gd name="f16" fmla="abs f6"/>
              <a:gd name="f17" fmla="abs f7"/>
              <a:gd name="f18" fmla="abs f8"/>
              <a:gd name="f19" fmla="val f9"/>
              <a:gd name="f20" fmla="val f11"/>
              <a:gd name="f21" fmla="val f10"/>
              <a:gd name="f22" fmla="val f12"/>
              <a:gd name="f23" fmla="*/ f13 f3 1"/>
              <a:gd name="f24" fmla="*/ f14 f3 1"/>
              <a:gd name="f25" fmla="*/ f15 f3 1"/>
              <a:gd name="f26" fmla="?: f16 f6 1"/>
              <a:gd name="f27" fmla="?: f17 f7 1"/>
              <a:gd name="f28" fmla="?: f18 f8 1"/>
              <a:gd name="f29" fmla="*/ f23 1 f5"/>
              <a:gd name="f30" fmla="*/ f24 1 f5"/>
              <a:gd name="f31" fmla="*/ f25 1 f5"/>
              <a:gd name="f32" fmla="*/ f26 1 21600"/>
              <a:gd name="f33" fmla="*/ f27 1 21600"/>
              <a:gd name="f34" fmla="*/ 21600 f26 1"/>
              <a:gd name="f35" fmla="*/ 21600 f27 1"/>
              <a:gd name="f36" fmla="+- f29 0 f4"/>
              <a:gd name="f37" fmla="+- f30 0 f4"/>
              <a:gd name="f38" fmla="+- f31 0 f4"/>
              <a:gd name="f39" fmla="min f33 f32"/>
              <a:gd name="f40" fmla="*/ f34 1 f28"/>
              <a:gd name="f41" fmla="*/ f35 1 f28"/>
              <a:gd name="f42" fmla="val f40"/>
              <a:gd name="f43" fmla="val f41"/>
              <a:gd name="f44" fmla="*/ f19 f39 1"/>
              <a:gd name="f45" fmla="+- f43 0 f19"/>
              <a:gd name="f46" fmla="+- f42 0 f19"/>
              <a:gd name="f47" fmla="*/ f42 f39 1"/>
              <a:gd name="f48" fmla="*/ f43 f39 1"/>
              <a:gd name="f49" fmla="*/ f46 1 2"/>
              <a:gd name="f50" fmla="min f46 f45"/>
              <a:gd name="f51" fmla="+- f19 f49 0"/>
              <a:gd name="f52" fmla="*/ f50 f22 1"/>
              <a:gd name="f53" fmla="*/ f50 f20 1"/>
              <a:gd name="f54" fmla="*/ f50 f21 1"/>
              <a:gd name="f55" fmla="*/ f52 1 100000"/>
              <a:gd name="f56" fmla="*/ f53 1 100000"/>
              <a:gd name="f57" fmla="*/ f54 1 200000"/>
              <a:gd name="f58" fmla="*/ f53 1 50000"/>
              <a:gd name="f59" fmla="*/ f51 f39 1"/>
              <a:gd name="f60" fmla="+- f51 0 f56"/>
              <a:gd name="f61" fmla="+- f51 f56 0"/>
              <a:gd name="f62" fmla="+- f51 0 f57"/>
              <a:gd name="f63" fmla="+- f51 f57 0"/>
              <a:gd name="f64" fmla="+- f42 0 f55"/>
              <a:gd name="f65" fmla="+- f43 0 f58"/>
              <a:gd name="f66" fmla="+- f43 0 f56"/>
              <a:gd name="f67" fmla="*/ f57 f55 1"/>
              <a:gd name="f68" fmla="*/ f55 f39 1"/>
              <a:gd name="f69" fmla="+- f66 0 f57"/>
              <a:gd name="f70" fmla="+- f66 f57 0"/>
              <a:gd name="f71" fmla="*/ f67 1 f56"/>
              <a:gd name="f72" fmla="*/ f66 f39 1"/>
              <a:gd name="f73" fmla="*/ f65 f39 1"/>
              <a:gd name="f74" fmla="*/ f62 f39 1"/>
              <a:gd name="f75" fmla="*/ f60 f39 1"/>
              <a:gd name="f76" fmla="*/ f61 f39 1"/>
              <a:gd name="f77" fmla="*/ f63 f39 1"/>
              <a:gd name="f78" fmla="*/ f64 f39 1"/>
              <a:gd name="f79" fmla="+- f42 0 f71"/>
              <a:gd name="f80" fmla="*/ f71 f39 1"/>
              <a:gd name="f81" fmla="*/ f69 f39 1"/>
              <a:gd name="f82" fmla="*/ f70 f39 1"/>
              <a:gd name="f83" fmla="*/ f79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44" y="f72"/>
              </a:cxn>
              <a:cxn ang="f37">
                <a:pos x="f59" y="f82"/>
              </a:cxn>
              <a:cxn ang="f38">
                <a:pos x="f47" y="f72"/>
              </a:cxn>
            </a:cxnLst>
            <a:rect l="f80" t="f81" r="f83" b="f82"/>
            <a:pathLst>
              <a:path>
                <a:moveTo>
                  <a:pt x="f44" y="f72"/>
                </a:moveTo>
                <a:lnTo>
                  <a:pt x="f68" y="f73"/>
                </a:lnTo>
                <a:lnTo>
                  <a:pt x="f68" y="f81"/>
                </a:lnTo>
                <a:lnTo>
                  <a:pt x="f74" y="f81"/>
                </a:lnTo>
                <a:lnTo>
                  <a:pt x="f74" y="f68"/>
                </a:lnTo>
                <a:lnTo>
                  <a:pt x="f75" y="f68"/>
                </a:lnTo>
                <a:lnTo>
                  <a:pt x="f59" y="f44"/>
                </a:lnTo>
                <a:lnTo>
                  <a:pt x="f76" y="f68"/>
                </a:lnTo>
                <a:lnTo>
                  <a:pt x="f77" y="f68"/>
                </a:lnTo>
                <a:lnTo>
                  <a:pt x="f77" y="f81"/>
                </a:lnTo>
                <a:lnTo>
                  <a:pt x="f78" y="f81"/>
                </a:lnTo>
                <a:lnTo>
                  <a:pt x="f78" y="f73"/>
                </a:lnTo>
                <a:lnTo>
                  <a:pt x="f47" y="f72"/>
                </a:lnTo>
                <a:lnTo>
                  <a:pt x="f78" y="f48"/>
                </a:lnTo>
                <a:lnTo>
                  <a:pt x="f78" y="f82"/>
                </a:lnTo>
                <a:lnTo>
                  <a:pt x="f68" y="f82"/>
                </a:lnTo>
                <a:lnTo>
                  <a:pt x="f68" y="f48"/>
                </a:lnTo>
                <a:close/>
              </a:path>
            </a:pathLst>
          </a:cu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3" name="Organigramme : Connecteur 9">
            <a:extLst>
              <a:ext uri="{FF2B5EF4-FFF2-40B4-BE49-F238E27FC236}">
                <a16:creationId xmlns:a16="http://schemas.microsoft.com/office/drawing/2014/main" id="{012C854E-BE73-CCD4-3EEA-CBEBFF67DE13}"/>
              </a:ext>
            </a:extLst>
          </p:cNvPr>
          <p:cNvSpPr/>
          <p:nvPr/>
        </p:nvSpPr>
        <p:spPr>
          <a:xfrm>
            <a:off x="6326089" y="5190963"/>
            <a:ext cx="361416" cy="35687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4" name="ZoneTexte 21">
            <a:extLst>
              <a:ext uri="{FF2B5EF4-FFF2-40B4-BE49-F238E27FC236}">
                <a16:creationId xmlns:a16="http://schemas.microsoft.com/office/drawing/2014/main" id="{BA610E68-FB61-2285-D698-3094DF64A1E3}"/>
              </a:ext>
            </a:extLst>
          </p:cNvPr>
          <p:cNvSpPr txBox="1"/>
          <p:nvPr/>
        </p:nvSpPr>
        <p:spPr>
          <a:xfrm>
            <a:off x="4955277" y="5495349"/>
            <a:ext cx="1467068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 err="1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Cercy</a:t>
            </a:r>
            <a:r>
              <a:rPr lang="fr-FR" sz="18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 la T</a:t>
            </a:r>
          </a:p>
        </p:txBody>
      </p:sp>
      <p:sp>
        <p:nvSpPr>
          <p:cNvPr id="37" name="Organigramme : Connecteur 9">
            <a:extLst>
              <a:ext uri="{FF2B5EF4-FFF2-40B4-BE49-F238E27FC236}">
                <a16:creationId xmlns:a16="http://schemas.microsoft.com/office/drawing/2014/main" id="{C2F9B0F8-F775-E78A-1919-2409B4E8CC85}"/>
              </a:ext>
            </a:extLst>
          </p:cNvPr>
          <p:cNvSpPr/>
          <p:nvPr/>
        </p:nvSpPr>
        <p:spPr>
          <a:xfrm>
            <a:off x="7491604" y="6174707"/>
            <a:ext cx="361416" cy="35687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1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8" name="ZoneTexte 21">
            <a:extLst>
              <a:ext uri="{FF2B5EF4-FFF2-40B4-BE49-F238E27FC236}">
                <a16:creationId xmlns:a16="http://schemas.microsoft.com/office/drawing/2014/main" id="{44697D03-ED98-7353-8535-B66B6AC12375}"/>
              </a:ext>
            </a:extLst>
          </p:cNvPr>
          <p:cNvSpPr txBox="1"/>
          <p:nvPr/>
        </p:nvSpPr>
        <p:spPr>
          <a:xfrm>
            <a:off x="6538921" y="6165183"/>
            <a:ext cx="887872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Arial Black" pitchFamily="34"/>
              </a:rPr>
              <a:t>Fours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/>
          <p:nvPr/>
        </p:nvSpPr>
        <p:spPr>
          <a:xfrm>
            <a:off x="1102360" y="829071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fr-FR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AXE A : Les Soins de Proximité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1" descr="Titre de l'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0766" y="721237"/>
            <a:ext cx="2201299" cy="1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04ABA34-B370-13D7-09FF-A37F96FBFC9E}"/>
              </a:ext>
            </a:extLst>
          </p:cNvPr>
          <p:cNvSpPr txBox="1"/>
          <p:nvPr/>
        </p:nvSpPr>
        <p:spPr>
          <a:xfrm>
            <a:off x="1102360" y="1919295"/>
            <a:ext cx="6593840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060"/>
                </a:solidFill>
                <a:latin typeface="Montserrat Light" panose="00000400000000000000" pitchFamily="2" charset="0"/>
              </a:rPr>
              <a:t>Renforcer le développement de l’exercice coordonné</a:t>
            </a:r>
            <a:endParaRPr lang="fr-FR"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Accompagnement des acteurs de l’exercice coordonné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Déploiement du Centre de Santé Départemental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Accompagner le développement des activités des hôpitaux de proximité</a:t>
            </a:r>
          </a:p>
          <a:p>
            <a:endParaRPr lang="fr-FR" sz="1800" u="none" strike="noStrike" cap="none" dirty="0">
              <a:solidFill>
                <a:srgbClr val="002060"/>
              </a:solidFill>
              <a:latin typeface="Montserrat Light" panose="00000400000000000000" pitchFamily="2" charset="0"/>
              <a:sym typeface="Arial"/>
            </a:endParaRPr>
          </a:p>
          <a:p>
            <a:endParaRPr lang="fr-FR" dirty="0"/>
          </a:p>
        </p:txBody>
      </p:sp>
      <p:pic>
        <p:nvPicPr>
          <p:cNvPr id="8" name="Google Shape;179;p10">
            <a:extLst>
              <a:ext uri="{FF2B5EF4-FFF2-40B4-BE49-F238E27FC236}">
                <a16:creationId xmlns:a16="http://schemas.microsoft.com/office/drawing/2014/main" id="{8C8D1CA7-4E47-CEC5-B7EE-15FA40EFB0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6292" y="5759666"/>
            <a:ext cx="1233231" cy="62092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10D6A04-3804-338B-55B7-01C5D3540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87" y="5406752"/>
            <a:ext cx="701725" cy="76751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F9D085A-FC22-CC19-788D-758EC0737ADD}"/>
              </a:ext>
            </a:extLst>
          </p:cNvPr>
          <p:cNvSpPr txBox="1"/>
          <p:nvPr/>
        </p:nvSpPr>
        <p:spPr>
          <a:xfrm>
            <a:off x="1319302" y="5501077"/>
            <a:ext cx="6376897" cy="116955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endParaRPr lang="fr-FR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r>
              <a:rPr lang="fr-FR" b="1" dirty="0">
                <a:solidFill>
                  <a:srgbClr val="002060"/>
                </a:solidFill>
                <a:latin typeface="Montserrat Light" panose="00000400000000000000" pitchFamily="2" charset="0"/>
              </a:rPr>
              <a:t>- Disparition en octobre 2022 de la CPTS Loire Val d’Yonne Morvan</a:t>
            </a:r>
          </a:p>
          <a:p>
            <a:r>
              <a:rPr lang="fr-FR" b="1" dirty="0">
                <a:solidFill>
                  <a:srgbClr val="002060"/>
                </a:solidFill>
                <a:latin typeface="Montserrat Light" panose="00000400000000000000" pitchFamily="2" charset="0"/>
              </a:rPr>
              <a:t>- Fermeture des MSP d’Ouroux en M. et de Montsauche les S. en 2023</a:t>
            </a:r>
          </a:p>
          <a:p>
            <a:r>
              <a:rPr lang="fr-FR" b="1" dirty="0">
                <a:solidFill>
                  <a:srgbClr val="002060"/>
                </a:solidFill>
                <a:latin typeface="Montserrat Light" panose="00000400000000000000" pitchFamily="2" charset="0"/>
              </a:rPr>
              <a:t>- Emergence de nouvelles Communautés Professionnelles</a:t>
            </a:r>
          </a:p>
          <a:p>
            <a:endParaRPr lang="fr-FR" sz="1400" b="1" dirty="0">
              <a:solidFill>
                <a:srgbClr val="002060"/>
              </a:solidFill>
              <a:latin typeface="Montserrat Light" panose="000004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6D3CD4C-9AD0-4AEE-415C-EF6D2C9E20EC}"/>
              </a:ext>
            </a:extLst>
          </p:cNvPr>
          <p:cNvSpPr txBox="1"/>
          <p:nvPr/>
        </p:nvSpPr>
        <p:spPr>
          <a:xfrm>
            <a:off x="8014447" y="2431220"/>
            <a:ext cx="3881202" cy="309251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</a:pPr>
            <a:r>
              <a:rPr lang="fr-FR" sz="1800" b="1" u="sng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Réalisations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endParaRPr lang="fr-FR" sz="1800" dirty="0">
              <a:solidFill>
                <a:srgbClr val="002060"/>
              </a:solidFill>
              <a:latin typeface="Montserrat Light" panose="00000400000000000000" pitchFamily="2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r>
              <a:rPr lang="fr-FR" sz="1800" u="none" strike="noStrike" cap="none" dirty="0">
                <a:solidFill>
                  <a:srgbClr val="002060"/>
                </a:solidFill>
                <a:latin typeface="Montserrat Light" panose="00000400000000000000" pitchFamily="2" charset="0"/>
                <a:sym typeface="Arial"/>
              </a:rPr>
              <a:t>Accompagnement des porteurs de CPTS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3 Contrats locaux de santé ville- Hôpital de Proximité</a:t>
            </a:r>
            <a:endParaRPr lang="fr-FR" sz="1800" u="none" strike="noStrike" cap="none" dirty="0">
              <a:solidFill>
                <a:srgbClr val="002060"/>
              </a:solidFill>
              <a:latin typeface="Montserrat Light" panose="00000400000000000000" pitchFamily="2" charset="0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2060"/>
                </a:solidFill>
                <a:latin typeface="Montserrat Light" panose="00000400000000000000" pitchFamily="2" charset="0"/>
              </a:rPr>
              <a:t>Mise en route du centre de santé de Lormes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E3F51C7-0D59-6167-3979-2C381A23F91C}"/>
              </a:ext>
            </a:extLst>
          </p:cNvPr>
          <p:cNvSpPr/>
          <p:nvPr/>
        </p:nvSpPr>
        <p:spPr>
          <a:xfrm rot="20258799">
            <a:off x="4880679" y="3950815"/>
            <a:ext cx="3218296" cy="1468247"/>
          </a:xfrm>
          <a:prstGeom prst="ellipse">
            <a:avLst/>
          </a:prstGeom>
          <a:gradFill>
            <a:gsLst>
              <a:gs pos="10000">
                <a:srgbClr val="C00000"/>
              </a:gs>
              <a:gs pos="95312">
                <a:srgbClr val="F7DCDC"/>
              </a:gs>
              <a:gs pos="94625">
                <a:srgbClr val="F7DADA"/>
              </a:gs>
              <a:gs pos="93250">
                <a:srgbClr val="F6D5D5"/>
              </a:gs>
              <a:gs pos="90500">
                <a:srgbClr val="F4CCCC"/>
              </a:gs>
              <a:gs pos="96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rial Black" panose="020B0A04020102020204" pitchFamily="34" charset="0"/>
              </a:rPr>
              <a:t>Mobilisation au quotidien sur  incidents liés aux fonctionnement des MSP</a:t>
            </a:r>
          </a:p>
        </p:txBody>
      </p:sp>
    </p:spTree>
    <p:extLst>
      <p:ext uri="{BB962C8B-B14F-4D97-AF65-F5344CB8AC3E}">
        <p14:creationId xmlns:p14="http://schemas.microsoft.com/office/powerpoint/2010/main" val="38370164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Microsoft Office PowerPoint</Application>
  <PresentationFormat>Grand écran</PresentationFormat>
  <Paragraphs>333</Paragraphs>
  <Slides>18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Symbol</vt:lpstr>
      <vt:lpstr>Arial Black</vt:lpstr>
      <vt:lpstr>Open Sans</vt:lpstr>
      <vt:lpstr>Courier New</vt:lpstr>
      <vt:lpstr>Calibri</vt:lpstr>
      <vt:lpstr>Montserrat Light</vt:lpstr>
      <vt:lpstr>Arial</vt:lpstr>
      <vt:lpstr>Wingdings</vt:lpstr>
      <vt:lpstr>Thème Office</vt:lpstr>
      <vt:lpstr>  </vt:lpstr>
      <vt:lpstr>Présentation PowerPoint</vt:lpstr>
      <vt:lpstr>Présentation PowerPoint</vt:lpstr>
      <vt:lpstr>Bilan de réalisation  du CLS 2019- 2023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télé-expertises de la plateforme régionale Telmi 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lea</dc:creator>
  <cp:lastModifiedBy>laurent</cp:lastModifiedBy>
  <cp:revision>35</cp:revision>
  <cp:lastPrinted>2023-11-14T12:49:00Z</cp:lastPrinted>
  <dcterms:created xsi:type="dcterms:W3CDTF">2021-12-16T10:53:37Z</dcterms:created>
  <dcterms:modified xsi:type="dcterms:W3CDTF">2023-11-18T09:22:02Z</dcterms:modified>
</cp:coreProperties>
</file>